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3"/>
  </p:notesMasterIdLst>
  <p:sldIdLst>
    <p:sldId id="260" r:id="rId2"/>
    <p:sldId id="259" r:id="rId3"/>
    <p:sldId id="261" r:id="rId4"/>
    <p:sldId id="271" r:id="rId5"/>
    <p:sldId id="263" r:id="rId6"/>
    <p:sldId id="264" r:id="rId7"/>
    <p:sldId id="265" r:id="rId8"/>
    <p:sldId id="266" r:id="rId9"/>
    <p:sldId id="270" r:id="rId10"/>
    <p:sldId id="267"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20B%20C\Documents\Book88.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Maturity Analysis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4.695950295255507E-2"/>
          <c:y val="0.11039509912669411"/>
          <c:w val="0.95304049704744498"/>
          <c:h val="0.79739686150415823"/>
        </c:manualLayout>
      </c:layout>
      <c:barChart>
        <c:barDir val="col"/>
        <c:grouping val="clustered"/>
        <c:varyColors val="0"/>
        <c:ser>
          <c:idx val="0"/>
          <c:order val="0"/>
          <c:spPr>
            <a:solidFill>
              <a:schemeClr val="accent1">
                <a:alpha val="85000"/>
              </a:schemeClr>
            </a:solidFill>
            <a:ln w="9525" cap="flat" cmpd="sng" algn="ctr">
              <a:solidFill>
                <a:schemeClr val="lt1">
                  <a:alpha val="50000"/>
                </a:schemeClr>
              </a:solidFill>
              <a:round/>
            </a:ln>
            <a:effectLst/>
          </c:spPr>
          <c:invertIfNegative val="0"/>
          <c:cat>
            <c:strRef>
              <c:f>Sheet1!$C$18:$C$24</c:f>
              <c:strCache>
                <c:ptCount val="7"/>
                <c:pt idx="0">
                  <c:v>Total Current Assets</c:v>
                </c:pt>
                <c:pt idx="1">
                  <c:v>Fixed Assets</c:v>
                </c:pt>
                <c:pt idx="2">
                  <c:v>Total Assets</c:v>
                </c:pt>
                <c:pt idx="3">
                  <c:v>Total Short-term liabilities</c:v>
                </c:pt>
                <c:pt idx="4">
                  <c:v>Total Long-term liabilities</c:v>
                </c:pt>
                <c:pt idx="5">
                  <c:v>Total Liabilities</c:v>
                </c:pt>
                <c:pt idx="6">
                  <c:v>Net Liquidity Gap</c:v>
                </c:pt>
              </c:strCache>
            </c:strRef>
          </c:cat>
          <c:val>
            <c:numRef>
              <c:f>Sheet1!$D$18:$D$24</c:f>
              <c:numCache>
                <c:formatCode>General</c:formatCode>
                <c:ptCount val="7"/>
                <c:pt idx="0" formatCode="#,##0">
                  <c:v>59168521319</c:v>
                </c:pt>
                <c:pt idx="1">
                  <c:v>0</c:v>
                </c:pt>
                <c:pt idx="2" formatCode="#,##0">
                  <c:v>59168521319</c:v>
                </c:pt>
                <c:pt idx="3" formatCode="#,##0">
                  <c:v>53305034418</c:v>
                </c:pt>
                <c:pt idx="4">
                  <c:v>0</c:v>
                </c:pt>
                <c:pt idx="5" formatCode="#,##0">
                  <c:v>53305034418</c:v>
                </c:pt>
                <c:pt idx="6" formatCode="#,##0">
                  <c:v>5863486901</c:v>
                </c:pt>
              </c:numCache>
            </c:numRef>
          </c:val>
          <c:extLst>
            <c:ext xmlns:c16="http://schemas.microsoft.com/office/drawing/2014/chart" uri="{C3380CC4-5D6E-409C-BE32-E72D297353CC}">
              <c16:uniqueId val="{00000000-5464-4B54-A07A-A9FF93E8C8A0}"/>
            </c:ext>
          </c:extLst>
        </c:ser>
        <c:ser>
          <c:idx val="1"/>
          <c:order val="1"/>
          <c:spPr>
            <a:solidFill>
              <a:schemeClr val="accent2">
                <a:alpha val="85000"/>
              </a:schemeClr>
            </a:solidFill>
            <a:ln w="9525" cap="flat" cmpd="sng" algn="ctr">
              <a:solidFill>
                <a:schemeClr val="lt1">
                  <a:alpha val="50000"/>
                </a:schemeClr>
              </a:solidFill>
              <a:round/>
            </a:ln>
            <a:effectLst/>
          </c:spPr>
          <c:invertIfNegative val="0"/>
          <c:cat>
            <c:strRef>
              <c:f>Sheet1!$C$18:$C$24</c:f>
              <c:strCache>
                <c:ptCount val="7"/>
                <c:pt idx="0">
                  <c:v>Total Current Assets</c:v>
                </c:pt>
                <c:pt idx="1">
                  <c:v>Fixed Assets</c:v>
                </c:pt>
                <c:pt idx="2">
                  <c:v>Total Assets</c:v>
                </c:pt>
                <c:pt idx="3">
                  <c:v>Total Short-term liabilities</c:v>
                </c:pt>
                <c:pt idx="4">
                  <c:v>Total Long-term liabilities</c:v>
                </c:pt>
                <c:pt idx="5">
                  <c:v>Total Liabilities</c:v>
                </c:pt>
                <c:pt idx="6">
                  <c:v>Net Liquidity Gap</c:v>
                </c:pt>
              </c:strCache>
            </c:strRef>
          </c:cat>
          <c:val>
            <c:numRef>
              <c:f>Sheet1!$E$18:$E$24</c:f>
              <c:numCache>
                <c:formatCode>General</c:formatCode>
                <c:ptCount val="7"/>
                <c:pt idx="0" formatCode="#,##0">
                  <c:v>142757852708</c:v>
                </c:pt>
                <c:pt idx="1">
                  <c:v>0</c:v>
                </c:pt>
                <c:pt idx="2" formatCode="#,##0">
                  <c:v>142757852708</c:v>
                </c:pt>
                <c:pt idx="3" formatCode="#,##0">
                  <c:v>36527964396</c:v>
                </c:pt>
                <c:pt idx="4">
                  <c:v>0</c:v>
                </c:pt>
                <c:pt idx="5" formatCode="#,##0">
                  <c:v>36527964396</c:v>
                </c:pt>
                <c:pt idx="6" formatCode="#,##0">
                  <c:v>6229888312</c:v>
                </c:pt>
              </c:numCache>
            </c:numRef>
          </c:val>
          <c:extLst>
            <c:ext xmlns:c16="http://schemas.microsoft.com/office/drawing/2014/chart" uri="{C3380CC4-5D6E-409C-BE32-E72D297353CC}">
              <c16:uniqueId val="{00000001-5464-4B54-A07A-A9FF93E8C8A0}"/>
            </c:ext>
          </c:extLst>
        </c:ser>
        <c:ser>
          <c:idx val="2"/>
          <c:order val="2"/>
          <c:spPr>
            <a:solidFill>
              <a:schemeClr val="accent3">
                <a:alpha val="85000"/>
              </a:schemeClr>
            </a:solidFill>
            <a:ln w="9525" cap="flat" cmpd="sng" algn="ctr">
              <a:solidFill>
                <a:schemeClr val="lt1">
                  <a:alpha val="50000"/>
                </a:schemeClr>
              </a:solidFill>
              <a:round/>
            </a:ln>
            <a:effectLst/>
          </c:spPr>
          <c:invertIfNegative val="0"/>
          <c:cat>
            <c:strRef>
              <c:f>Sheet1!$C$18:$C$24</c:f>
              <c:strCache>
                <c:ptCount val="7"/>
                <c:pt idx="0">
                  <c:v>Total Current Assets</c:v>
                </c:pt>
                <c:pt idx="1">
                  <c:v>Fixed Assets</c:v>
                </c:pt>
                <c:pt idx="2">
                  <c:v>Total Assets</c:v>
                </c:pt>
                <c:pt idx="3">
                  <c:v>Total Short-term liabilities</c:v>
                </c:pt>
                <c:pt idx="4">
                  <c:v>Total Long-term liabilities</c:v>
                </c:pt>
                <c:pt idx="5">
                  <c:v>Total Liabilities</c:v>
                </c:pt>
                <c:pt idx="6">
                  <c:v>Net Liquidity Gap</c:v>
                </c:pt>
              </c:strCache>
            </c:strRef>
          </c:cat>
          <c:val>
            <c:numRef>
              <c:f>Sheet1!$F$18:$F$24</c:f>
              <c:numCache>
                <c:formatCode>General</c:formatCode>
                <c:ptCount val="7"/>
                <c:pt idx="0" formatCode="#,##0">
                  <c:v>266778882555</c:v>
                </c:pt>
                <c:pt idx="1">
                  <c:v>0</c:v>
                </c:pt>
                <c:pt idx="2" formatCode="#,##0">
                  <c:v>266778882555</c:v>
                </c:pt>
                <c:pt idx="3" formatCode="#,##0">
                  <c:v>261746511844</c:v>
                </c:pt>
                <c:pt idx="4">
                  <c:v>0</c:v>
                </c:pt>
                <c:pt idx="5" formatCode="#,##0">
                  <c:v>261746511844</c:v>
                </c:pt>
                <c:pt idx="6" formatCode="#,##0">
                  <c:v>5032370711</c:v>
                </c:pt>
              </c:numCache>
            </c:numRef>
          </c:val>
          <c:extLst>
            <c:ext xmlns:c16="http://schemas.microsoft.com/office/drawing/2014/chart" uri="{C3380CC4-5D6E-409C-BE32-E72D297353CC}">
              <c16:uniqueId val="{00000002-5464-4B54-A07A-A9FF93E8C8A0}"/>
            </c:ext>
          </c:extLst>
        </c:ser>
        <c:ser>
          <c:idx val="3"/>
          <c:order val="3"/>
          <c:spPr>
            <a:solidFill>
              <a:schemeClr val="accent4">
                <a:alpha val="85000"/>
              </a:schemeClr>
            </a:solidFill>
            <a:ln w="9525" cap="flat" cmpd="sng" algn="ctr">
              <a:solidFill>
                <a:schemeClr val="lt1">
                  <a:alpha val="50000"/>
                </a:schemeClr>
              </a:solidFill>
              <a:round/>
            </a:ln>
            <a:effectLst/>
          </c:spPr>
          <c:invertIfNegative val="0"/>
          <c:cat>
            <c:strRef>
              <c:f>Sheet1!$C$18:$C$24</c:f>
              <c:strCache>
                <c:ptCount val="7"/>
                <c:pt idx="0">
                  <c:v>Total Current Assets</c:v>
                </c:pt>
                <c:pt idx="1">
                  <c:v>Fixed Assets</c:v>
                </c:pt>
                <c:pt idx="2">
                  <c:v>Total Assets</c:v>
                </c:pt>
                <c:pt idx="3">
                  <c:v>Total Short-term liabilities</c:v>
                </c:pt>
                <c:pt idx="4">
                  <c:v>Total Long-term liabilities</c:v>
                </c:pt>
                <c:pt idx="5">
                  <c:v>Total Liabilities</c:v>
                </c:pt>
                <c:pt idx="6">
                  <c:v>Net Liquidity Gap</c:v>
                </c:pt>
              </c:strCache>
            </c:strRef>
          </c:cat>
          <c:val>
            <c:numRef>
              <c:f>Sheet1!$G$18:$G$24</c:f>
              <c:numCache>
                <c:formatCode>General</c:formatCode>
                <c:ptCount val="7"/>
                <c:pt idx="0" formatCode="#,##0">
                  <c:v>322581505970</c:v>
                </c:pt>
                <c:pt idx="2" formatCode="#,##0">
                  <c:v>322581505970</c:v>
                </c:pt>
                <c:pt idx="3" formatCode="#,##0">
                  <c:v>313953292773</c:v>
                </c:pt>
                <c:pt idx="4">
                  <c:v>0</c:v>
                </c:pt>
                <c:pt idx="5" formatCode="#,##0">
                  <c:v>313953292773</c:v>
                </c:pt>
                <c:pt idx="6" formatCode="#,##0">
                  <c:v>8628213197</c:v>
                </c:pt>
              </c:numCache>
            </c:numRef>
          </c:val>
          <c:extLst>
            <c:ext xmlns:c16="http://schemas.microsoft.com/office/drawing/2014/chart" uri="{C3380CC4-5D6E-409C-BE32-E72D297353CC}">
              <c16:uniqueId val="{00000003-5464-4B54-A07A-A9FF93E8C8A0}"/>
            </c:ext>
          </c:extLst>
        </c:ser>
        <c:ser>
          <c:idx val="4"/>
          <c:order val="4"/>
          <c:spPr>
            <a:solidFill>
              <a:schemeClr val="accent5">
                <a:alpha val="85000"/>
              </a:schemeClr>
            </a:solidFill>
            <a:ln w="9525" cap="flat" cmpd="sng" algn="ctr">
              <a:solidFill>
                <a:schemeClr val="lt1">
                  <a:alpha val="50000"/>
                </a:schemeClr>
              </a:solidFill>
              <a:round/>
            </a:ln>
            <a:effectLst/>
          </c:spPr>
          <c:invertIfNegative val="0"/>
          <c:cat>
            <c:strRef>
              <c:f>Sheet1!$C$18:$C$24</c:f>
              <c:strCache>
                <c:ptCount val="7"/>
                <c:pt idx="0">
                  <c:v>Total Current Assets</c:v>
                </c:pt>
                <c:pt idx="1">
                  <c:v>Fixed Assets</c:v>
                </c:pt>
                <c:pt idx="2">
                  <c:v>Total Assets</c:v>
                </c:pt>
                <c:pt idx="3">
                  <c:v>Total Short-term liabilities</c:v>
                </c:pt>
                <c:pt idx="4">
                  <c:v>Total Long-term liabilities</c:v>
                </c:pt>
                <c:pt idx="5">
                  <c:v>Total Liabilities</c:v>
                </c:pt>
                <c:pt idx="6">
                  <c:v>Net Liquidity Gap</c:v>
                </c:pt>
              </c:strCache>
            </c:strRef>
          </c:cat>
          <c:val>
            <c:numRef>
              <c:f>Sheet1!$H$18:$H$24</c:f>
              <c:numCache>
                <c:formatCode>#,##0</c:formatCode>
                <c:ptCount val="7"/>
                <c:pt idx="0">
                  <c:v>388104090932</c:v>
                </c:pt>
                <c:pt idx="1">
                  <c:v>15617824744</c:v>
                </c:pt>
                <c:pt idx="2">
                  <c:v>403721915676</c:v>
                </c:pt>
                <c:pt idx="3">
                  <c:v>264406987353</c:v>
                </c:pt>
                <c:pt idx="4">
                  <c:v>124498172768</c:v>
                </c:pt>
                <c:pt idx="5">
                  <c:v>388905160121</c:v>
                </c:pt>
                <c:pt idx="6">
                  <c:v>14816755555</c:v>
                </c:pt>
              </c:numCache>
            </c:numRef>
          </c:val>
          <c:extLst>
            <c:ext xmlns:c16="http://schemas.microsoft.com/office/drawing/2014/chart" uri="{C3380CC4-5D6E-409C-BE32-E72D297353CC}">
              <c16:uniqueId val="{00000004-5464-4B54-A07A-A9FF93E8C8A0}"/>
            </c:ext>
          </c:extLst>
        </c:ser>
        <c:ser>
          <c:idx val="5"/>
          <c:order val="5"/>
          <c:spPr>
            <a:solidFill>
              <a:schemeClr val="accent6">
                <a:alpha val="85000"/>
              </a:schemeClr>
            </a:solidFill>
            <a:ln w="9525" cap="flat" cmpd="sng" algn="ctr">
              <a:solidFill>
                <a:schemeClr val="lt1">
                  <a:alpha val="50000"/>
                </a:schemeClr>
              </a:solidFill>
              <a:round/>
            </a:ln>
            <a:effectLst/>
          </c:spPr>
          <c:invertIfNegative val="0"/>
          <c:cat>
            <c:strRef>
              <c:f>Sheet1!$C$18:$C$24</c:f>
              <c:strCache>
                <c:ptCount val="7"/>
                <c:pt idx="0">
                  <c:v>Total Current Assets</c:v>
                </c:pt>
                <c:pt idx="1">
                  <c:v>Fixed Assets</c:v>
                </c:pt>
                <c:pt idx="2">
                  <c:v>Total Assets</c:v>
                </c:pt>
                <c:pt idx="3">
                  <c:v>Total Short-term liabilities</c:v>
                </c:pt>
                <c:pt idx="4">
                  <c:v>Total Long-term liabilities</c:v>
                </c:pt>
                <c:pt idx="5">
                  <c:v>Total Liabilities</c:v>
                </c:pt>
                <c:pt idx="6">
                  <c:v>Net Liquidity Gap</c:v>
                </c:pt>
              </c:strCache>
            </c:strRef>
          </c:cat>
          <c:val>
            <c:numRef>
              <c:f>Sheet1!$I$18:$I$24</c:f>
              <c:numCache>
                <c:formatCode>#,##0</c:formatCode>
                <c:ptCount val="7"/>
                <c:pt idx="0">
                  <c:v>1179390853484</c:v>
                </c:pt>
                <c:pt idx="1">
                  <c:v>15617824744</c:v>
                </c:pt>
                <c:pt idx="2">
                  <c:v>1195008678228</c:v>
                </c:pt>
                <c:pt idx="3">
                  <c:v>1029939790784</c:v>
                </c:pt>
                <c:pt idx="4">
                  <c:v>124498172768</c:v>
                </c:pt>
                <c:pt idx="5">
                  <c:v>1154437963552</c:v>
                </c:pt>
                <c:pt idx="6">
                  <c:v>40570714676</c:v>
                </c:pt>
              </c:numCache>
            </c:numRef>
          </c:val>
          <c:extLst>
            <c:ext xmlns:c16="http://schemas.microsoft.com/office/drawing/2014/chart" uri="{C3380CC4-5D6E-409C-BE32-E72D297353CC}">
              <c16:uniqueId val="{00000005-5464-4B54-A07A-A9FF93E8C8A0}"/>
            </c:ext>
          </c:extLst>
        </c:ser>
        <c:dLbls>
          <c:showLegendKey val="0"/>
          <c:showVal val="0"/>
          <c:showCatName val="0"/>
          <c:showSerName val="0"/>
          <c:showPercent val="0"/>
          <c:showBubbleSize val="0"/>
        </c:dLbls>
        <c:gapWidth val="65"/>
        <c:axId val="782100416"/>
        <c:axId val="782104160"/>
      </c:barChart>
      <c:catAx>
        <c:axId val="78210041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82104160"/>
        <c:crosses val="autoZero"/>
        <c:auto val="1"/>
        <c:lblAlgn val="ctr"/>
        <c:lblOffset val="100"/>
        <c:noMultiLvlLbl val="0"/>
      </c:catAx>
      <c:valAx>
        <c:axId val="78210416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Total amount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 sourceLinked="1"/>
        <c:majorTickMark val="none"/>
        <c:minorTickMark val="none"/>
        <c:tickLblPos val="nextTo"/>
        <c:crossAx val="782100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A034F-DB4B-4D5F-AB5A-D5873CC63FC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AAF768ED-0B63-47FF-9321-1C087C18A85F}">
      <dgm:prSet phldrT="[Text]"/>
      <dgm:spPr/>
      <dgm:t>
        <a:bodyPr/>
        <a:lstStyle/>
        <a:p>
          <a:r>
            <a:rPr lang="en-US" b="1"/>
            <a:t>Product</a:t>
          </a:r>
        </a:p>
      </dgm:t>
    </dgm:pt>
    <dgm:pt modelId="{F06E8804-0AED-4D90-835C-BFC1BD38810B}" type="parTrans" cxnId="{A3782D21-3E05-4FEF-AD0A-097ED307B298}">
      <dgm:prSet/>
      <dgm:spPr/>
      <dgm:t>
        <a:bodyPr/>
        <a:lstStyle/>
        <a:p>
          <a:endParaRPr lang="en-US"/>
        </a:p>
      </dgm:t>
    </dgm:pt>
    <dgm:pt modelId="{E4D25A48-16ED-42E9-9211-8A805A21DCA4}" type="sibTrans" cxnId="{A3782D21-3E05-4FEF-AD0A-097ED307B298}">
      <dgm:prSet/>
      <dgm:spPr/>
      <dgm:t>
        <a:bodyPr/>
        <a:lstStyle/>
        <a:p>
          <a:endParaRPr lang="en-US"/>
        </a:p>
      </dgm:t>
    </dgm:pt>
    <dgm:pt modelId="{C2728932-4B0E-449E-9FA7-948126BB06B9}">
      <dgm:prSet phldrT="[Text]"/>
      <dgm:spPr/>
      <dgm:t>
        <a:bodyPr/>
        <a:lstStyle/>
        <a:p>
          <a:r>
            <a:rPr lang="en-US" b="1"/>
            <a:t>Deposit</a:t>
          </a:r>
          <a:endParaRPr lang="en-US"/>
        </a:p>
      </dgm:t>
    </dgm:pt>
    <dgm:pt modelId="{5830C8C1-E958-4FAF-A806-9498571CA960}" type="parTrans" cxnId="{C8913AC9-4B71-4623-8ACE-C67F377C8260}">
      <dgm:prSet/>
      <dgm:spPr/>
      <dgm:t>
        <a:bodyPr/>
        <a:lstStyle/>
        <a:p>
          <a:endParaRPr lang="en-US"/>
        </a:p>
      </dgm:t>
    </dgm:pt>
    <dgm:pt modelId="{3245B83E-E944-451C-AC37-AEB6D783993D}" type="sibTrans" cxnId="{C8913AC9-4B71-4623-8ACE-C67F377C8260}">
      <dgm:prSet/>
      <dgm:spPr/>
      <dgm:t>
        <a:bodyPr/>
        <a:lstStyle/>
        <a:p>
          <a:endParaRPr lang="en-US"/>
        </a:p>
      </dgm:t>
    </dgm:pt>
    <dgm:pt modelId="{269D8E58-FDCF-40E8-B217-022CFCA4773C}">
      <dgm:prSet phldrT="[Text]" custT="1"/>
      <dgm:spPr/>
      <dgm:t>
        <a:bodyPr/>
        <a:lstStyle/>
        <a:p>
          <a:r>
            <a:rPr lang="en-US" sz="1300" b="1"/>
            <a:t>Taka Account</a:t>
          </a:r>
        </a:p>
      </dgm:t>
    </dgm:pt>
    <dgm:pt modelId="{5889DA3D-B3D3-47D3-A111-4698595DC0BF}" type="parTrans" cxnId="{20E74199-57E8-4656-8533-440CFF81FCA0}">
      <dgm:prSet/>
      <dgm:spPr/>
      <dgm:t>
        <a:bodyPr/>
        <a:lstStyle/>
        <a:p>
          <a:endParaRPr lang="en-US"/>
        </a:p>
      </dgm:t>
    </dgm:pt>
    <dgm:pt modelId="{0EBFD5E5-730D-432D-BC29-4504BFE7019B}" type="sibTrans" cxnId="{20E74199-57E8-4656-8533-440CFF81FCA0}">
      <dgm:prSet/>
      <dgm:spPr/>
      <dgm:t>
        <a:bodyPr/>
        <a:lstStyle/>
        <a:p>
          <a:endParaRPr lang="en-US"/>
        </a:p>
      </dgm:t>
    </dgm:pt>
    <dgm:pt modelId="{A304DED0-C38F-4E04-A4A1-9785A9A085D4}">
      <dgm:prSet phldrT="[Text]"/>
      <dgm:spPr/>
      <dgm:t>
        <a:bodyPr/>
        <a:lstStyle/>
        <a:p>
          <a:r>
            <a:rPr lang="en-US" b="1"/>
            <a:t>Loans &amp; Advances</a:t>
          </a:r>
          <a:endParaRPr lang="en-US"/>
        </a:p>
      </dgm:t>
    </dgm:pt>
    <dgm:pt modelId="{C9AF5F30-6D70-4DC2-86C7-07E7C51B96CA}" type="parTrans" cxnId="{CF44B32F-0053-48B9-9DD5-4881D4CA82A0}">
      <dgm:prSet/>
      <dgm:spPr/>
      <dgm:t>
        <a:bodyPr/>
        <a:lstStyle/>
        <a:p>
          <a:endParaRPr lang="en-US"/>
        </a:p>
      </dgm:t>
    </dgm:pt>
    <dgm:pt modelId="{AD13F749-3EBE-4BEE-8097-41A5E166214F}" type="sibTrans" cxnId="{CF44B32F-0053-48B9-9DD5-4881D4CA82A0}">
      <dgm:prSet/>
      <dgm:spPr/>
      <dgm:t>
        <a:bodyPr/>
        <a:lstStyle/>
        <a:p>
          <a:endParaRPr lang="en-US"/>
        </a:p>
      </dgm:t>
    </dgm:pt>
    <dgm:pt modelId="{D37DB03F-4197-45D5-819B-F64C70435429}">
      <dgm:prSet/>
      <dgm:spPr/>
      <dgm:t>
        <a:bodyPr/>
        <a:lstStyle/>
        <a:p>
          <a:r>
            <a:rPr lang="en-US" b="1"/>
            <a:t>Foreign Currency Account</a:t>
          </a:r>
          <a:endParaRPr lang="en-US"/>
        </a:p>
      </dgm:t>
    </dgm:pt>
    <dgm:pt modelId="{DEBEAAF4-70CE-4796-A5B5-10A8BF8C1218}" type="parTrans" cxnId="{31F15954-425A-454A-97F2-432FC2E90447}">
      <dgm:prSet/>
      <dgm:spPr/>
      <dgm:t>
        <a:bodyPr/>
        <a:lstStyle/>
        <a:p>
          <a:endParaRPr lang="en-US"/>
        </a:p>
      </dgm:t>
    </dgm:pt>
    <dgm:pt modelId="{2683DDDB-7BA7-44B0-9A30-5004D0698AEF}" type="sibTrans" cxnId="{31F15954-425A-454A-97F2-432FC2E90447}">
      <dgm:prSet/>
      <dgm:spPr/>
      <dgm:t>
        <a:bodyPr/>
        <a:lstStyle/>
        <a:p>
          <a:endParaRPr lang="en-US"/>
        </a:p>
      </dgm:t>
    </dgm:pt>
    <dgm:pt modelId="{DBA32A31-5533-4F88-BF36-6182707E87B9}">
      <dgm:prSet/>
      <dgm:spPr/>
      <dgm:t>
        <a:bodyPr/>
        <a:lstStyle/>
        <a:p>
          <a:r>
            <a:rPr lang="en-US" b="1"/>
            <a:t>Continuous Loan</a:t>
          </a:r>
          <a:endParaRPr lang="en-US"/>
        </a:p>
      </dgm:t>
    </dgm:pt>
    <dgm:pt modelId="{32B33702-D9E3-456C-8BF2-2126590B7181}" type="parTrans" cxnId="{CFC61E75-C0E8-4B05-AC24-B4A83DFE0DE0}">
      <dgm:prSet/>
      <dgm:spPr/>
      <dgm:t>
        <a:bodyPr/>
        <a:lstStyle/>
        <a:p>
          <a:endParaRPr lang="en-US"/>
        </a:p>
      </dgm:t>
    </dgm:pt>
    <dgm:pt modelId="{AD65DD7E-8BD5-492E-BC67-226F1CB47BF3}" type="sibTrans" cxnId="{CFC61E75-C0E8-4B05-AC24-B4A83DFE0DE0}">
      <dgm:prSet/>
      <dgm:spPr/>
      <dgm:t>
        <a:bodyPr/>
        <a:lstStyle/>
        <a:p>
          <a:endParaRPr lang="en-US"/>
        </a:p>
      </dgm:t>
    </dgm:pt>
    <dgm:pt modelId="{6899F7BA-25ED-4CB3-840C-A483DEBD82EB}">
      <dgm:prSet/>
      <dgm:spPr/>
      <dgm:t>
        <a:bodyPr/>
        <a:lstStyle/>
        <a:p>
          <a:r>
            <a:rPr lang="en-US" b="1"/>
            <a:t>Term Loan</a:t>
          </a:r>
          <a:endParaRPr lang="en-US"/>
        </a:p>
      </dgm:t>
    </dgm:pt>
    <dgm:pt modelId="{5E316C04-1891-4A57-9E8A-34C0E21FEBD7}" type="parTrans" cxnId="{A2B63B2A-4B5A-4E7A-AE43-6917F1D4ED93}">
      <dgm:prSet/>
      <dgm:spPr/>
      <dgm:t>
        <a:bodyPr/>
        <a:lstStyle/>
        <a:p>
          <a:endParaRPr lang="en-US"/>
        </a:p>
      </dgm:t>
    </dgm:pt>
    <dgm:pt modelId="{21BA124D-95E3-4DD7-8002-0932E86199A0}" type="sibTrans" cxnId="{A2B63B2A-4B5A-4E7A-AE43-6917F1D4ED93}">
      <dgm:prSet/>
      <dgm:spPr/>
      <dgm:t>
        <a:bodyPr/>
        <a:lstStyle/>
        <a:p>
          <a:endParaRPr lang="en-US"/>
        </a:p>
      </dgm:t>
    </dgm:pt>
    <dgm:pt modelId="{0BC5967F-FA55-4B00-9A02-F3A4C474A195}">
      <dgm:prSet/>
      <dgm:spPr/>
      <dgm:t>
        <a:bodyPr/>
        <a:lstStyle/>
        <a:p>
          <a:r>
            <a:rPr lang="en-US" b="1"/>
            <a:t>Rural &amp; Agro Credit</a:t>
          </a:r>
          <a:endParaRPr lang="en-US"/>
        </a:p>
      </dgm:t>
    </dgm:pt>
    <dgm:pt modelId="{0F6EE69D-CAD7-46F8-AA4A-5DF1BE8E9C30}" type="parTrans" cxnId="{FD91F46B-60A2-4652-9129-B68D636DA9D8}">
      <dgm:prSet/>
      <dgm:spPr/>
      <dgm:t>
        <a:bodyPr/>
        <a:lstStyle/>
        <a:p>
          <a:endParaRPr lang="en-US"/>
        </a:p>
      </dgm:t>
    </dgm:pt>
    <dgm:pt modelId="{038AF901-47F3-4C31-9C97-080FCECE0013}" type="sibTrans" cxnId="{FD91F46B-60A2-4652-9129-B68D636DA9D8}">
      <dgm:prSet/>
      <dgm:spPr/>
      <dgm:t>
        <a:bodyPr/>
        <a:lstStyle/>
        <a:p>
          <a:endParaRPr lang="en-US"/>
        </a:p>
      </dgm:t>
    </dgm:pt>
    <dgm:pt modelId="{2874D975-4306-43C4-B630-487A303C17A0}">
      <dgm:prSet/>
      <dgm:spPr/>
      <dgm:t>
        <a:bodyPr/>
        <a:lstStyle/>
        <a:p>
          <a:r>
            <a:rPr lang="en-US" b="1"/>
            <a:t>Import Finance</a:t>
          </a:r>
          <a:endParaRPr lang="en-US"/>
        </a:p>
      </dgm:t>
    </dgm:pt>
    <dgm:pt modelId="{E6FF2FF0-2183-463A-A2BB-07BCF8F22889}" type="parTrans" cxnId="{76C79040-082C-4D2D-8851-9677D815F895}">
      <dgm:prSet/>
      <dgm:spPr/>
      <dgm:t>
        <a:bodyPr/>
        <a:lstStyle/>
        <a:p>
          <a:endParaRPr lang="en-US"/>
        </a:p>
      </dgm:t>
    </dgm:pt>
    <dgm:pt modelId="{2E811F97-BE22-44FC-892B-5C3A667E3101}" type="sibTrans" cxnId="{76C79040-082C-4D2D-8851-9677D815F895}">
      <dgm:prSet/>
      <dgm:spPr/>
      <dgm:t>
        <a:bodyPr/>
        <a:lstStyle/>
        <a:p>
          <a:endParaRPr lang="en-US"/>
        </a:p>
      </dgm:t>
    </dgm:pt>
    <dgm:pt modelId="{1F540C96-9E56-4FE5-AE0E-9A8085C0EBA0}">
      <dgm:prSet/>
      <dgm:spPr/>
      <dgm:t>
        <a:bodyPr/>
        <a:lstStyle/>
        <a:p>
          <a:r>
            <a:rPr lang="en-US" b="1"/>
            <a:t>Small and Medium Enterprise Loan</a:t>
          </a:r>
          <a:endParaRPr lang="en-US"/>
        </a:p>
      </dgm:t>
    </dgm:pt>
    <dgm:pt modelId="{BD6A7D77-CB3D-4548-8E61-240055FA08C0}" type="parTrans" cxnId="{BF88E176-9767-442E-98F8-53D4DBDF154A}">
      <dgm:prSet/>
      <dgm:spPr/>
      <dgm:t>
        <a:bodyPr/>
        <a:lstStyle/>
        <a:p>
          <a:endParaRPr lang="en-US"/>
        </a:p>
      </dgm:t>
    </dgm:pt>
    <dgm:pt modelId="{0F0A84F0-1E5D-4900-AA37-9F3258BB29F4}" type="sibTrans" cxnId="{BF88E176-9767-442E-98F8-53D4DBDF154A}">
      <dgm:prSet/>
      <dgm:spPr/>
      <dgm:t>
        <a:bodyPr/>
        <a:lstStyle/>
        <a:p>
          <a:endParaRPr lang="en-US"/>
        </a:p>
      </dgm:t>
    </dgm:pt>
    <dgm:pt modelId="{0D81DC30-14F8-4265-AD10-50A9D935AC69}" type="pres">
      <dgm:prSet presAssocID="{3F4A034F-DB4B-4D5F-AB5A-D5873CC63FC5}" presName="diagram" presStyleCnt="0">
        <dgm:presLayoutVars>
          <dgm:chPref val="1"/>
          <dgm:dir/>
          <dgm:animOne val="branch"/>
          <dgm:animLvl val="lvl"/>
          <dgm:resizeHandles val="exact"/>
        </dgm:presLayoutVars>
      </dgm:prSet>
      <dgm:spPr/>
    </dgm:pt>
    <dgm:pt modelId="{D6443995-A3B3-48F3-934F-87091868A1D6}" type="pres">
      <dgm:prSet presAssocID="{AAF768ED-0B63-47FF-9321-1C087C18A85F}" presName="root1" presStyleCnt="0"/>
      <dgm:spPr/>
    </dgm:pt>
    <dgm:pt modelId="{2AAFC47A-76D5-43FB-BE5A-B93FB7B15268}" type="pres">
      <dgm:prSet presAssocID="{AAF768ED-0B63-47FF-9321-1C087C18A85F}" presName="LevelOneTextNode" presStyleLbl="node0" presStyleIdx="0" presStyleCnt="1">
        <dgm:presLayoutVars>
          <dgm:chPref val="3"/>
        </dgm:presLayoutVars>
      </dgm:prSet>
      <dgm:spPr/>
    </dgm:pt>
    <dgm:pt modelId="{9F861D57-EDEE-4AF5-B258-1A279A757796}" type="pres">
      <dgm:prSet presAssocID="{AAF768ED-0B63-47FF-9321-1C087C18A85F}" presName="level2hierChild" presStyleCnt="0"/>
      <dgm:spPr/>
    </dgm:pt>
    <dgm:pt modelId="{725A52C0-D9E4-47DB-90D0-B28BF2F45E64}" type="pres">
      <dgm:prSet presAssocID="{5830C8C1-E958-4FAF-A806-9498571CA960}" presName="conn2-1" presStyleLbl="parChTrans1D2" presStyleIdx="0" presStyleCnt="2"/>
      <dgm:spPr/>
    </dgm:pt>
    <dgm:pt modelId="{A69B98F0-5B43-4609-815B-3A5103B68BEE}" type="pres">
      <dgm:prSet presAssocID="{5830C8C1-E958-4FAF-A806-9498571CA960}" presName="connTx" presStyleLbl="parChTrans1D2" presStyleIdx="0" presStyleCnt="2"/>
      <dgm:spPr/>
    </dgm:pt>
    <dgm:pt modelId="{D427C7A6-0334-4BFB-856A-1B6B610135F9}" type="pres">
      <dgm:prSet presAssocID="{C2728932-4B0E-449E-9FA7-948126BB06B9}" presName="root2" presStyleCnt="0"/>
      <dgm:spPr/>
    </dgm:pt>
    <dgm:pt modelId="{FD7EAE31-CE36-4A35-9E78-8A107ECABDD7}" type="pres">
      <dgm:prSet presAssocID="{C2728932-4B0E-449E-9FA7-948126BB06B9}" presName="LevelTwoTextNode" presStyleLbl="node2" presStyleIdx="0" presStyleCnt="2">
        <dgm:presLayoutVars>
          <dgm:chPref val="3"/>
        </dgm:presLayoutVars>
      </dgm:prSet>
      <dgm:spPr/>
    </dgm:pt>
    <dgm:pt modelId="{B6366A24-F01E-4CF7-A1FF-054962A73072}" type="pres">
      <dgm:prSet presAssocID="{C2728932-4B0E-449E-9FA7-948126BB06B9}" presName="level3hierChild" presStyleCnt="0"/>
      <dgm:spPr/>
    </dgm:pt>
    <dgm:pt modelId="{06B4CDF9-F8EF-4D84-B225-7C7E673F9023}" type="pres">
      <dgm:prSet presAssocID="{5889DA3D-B3D3-47D3-A111-4698595DC0BF}" presName="conn2-1" presStyleLbl="parChTrans1D3" presStyleIdx="0" presStyleCnt="7"/>
      <dgm:spPr/>
    </dgm:pt>
    <dgm:pt modelId="{9FEA13D0-1D50-4093-8007-43A36BAABACD}" type="pres">
      <dgm:prSet presAssocID="{5889DA3D-B3D3-47D3-A111-4698595DC0BF}" presName="connTx" presStyleLbl="parChTrans1D3" presStyleIdx="0" presStyleCnt="7"/>
      <dgm:spPr/>
    </dgm:pt>
    <dgm:pt modelId="{806D0632-A442-4793-B2E7-14E4E824E3D6}" type="pres">
      <dgm:prSet presAssocID="{269D8E58-FDCF-40E8-B217-022CFCA4773C}" presName="root2" presStyleCnt="0"/>
      <dgm:spPr/>
    </dgm:pt>
    <dgm:pt modelId="{8B291400-1871-483E-8FC8-A452020FD47B}" type="pres">
      <dgm:prSet presAssocID="{269D8E58-FDCF-40E8-B217-022CFCA4773C}" presName="LevelTwoTextNode" presStyleLbl="node3" presStyleIdx="0" presStyleCnt="7">
        <dgm:presLayoutVars>
          <dgm:chPref val="3"/>
        </dgm:presLayoutVars>
      </dgm:prSet>
      <dgm:spPr/>
    </dgm:pt>
    <dgm:pt modelId="{B29A3301-ACBD-4DC5-96CE-E62C8E0AE261}" type="pres">
      <dgm:prSet presAssocID="{269D8E58-FDCF-40E8-B217-022CFCA4773C}" presName="level3hierChild" presStyleCnt="0"/>
      <dgm:spPr/>
    </dgm:pt>
    <dgm:pt modelId="{848044AF-F8F8-4B22-A00A-550B2E81BF39}" type="pres">
      <dgm:prSet presAssocID="{DEBEAAF4-70CE-4796-A5B5-10A8BF8C1218}" presName="conn2-1" presStyleLbl="parChTrans1D3" presStyleIdx="1" presStyleCnt="7"/>
      <dgm:spPr/>
    </dgm:pt>
    <dgm:pt modelId="{776B48A8-5B5A-4D38-931C-25F15E246F57}" type="pres">
      <dgm:prSet presAssocID="{DEBEAAF4-70CE-4796-A5B5-10A8BF8C1218}" presName="connTx" presStyleLbl="parChTrans1D3" presStyleIdx="1" presStyleCnt="7"/>
      <dgm:spPr/>
    </dgm:pt>
    <dgm:pt modelId="{B8D243F9-FCF8-4A29-B287-252044153FF4}" type="pres">
      <dgm:prSet presAssocID="{D37DB03F-4197-45D5-819B-F64C70435429}" presName="root2" presStyleCnt="0"/>
      <dgm:spPr/>
    </dgm:pt>
    <dgm:pt modelId="{6CC96ECB-2FBC-4886-9B92-B04C564D597C}" type="pres">
      <dgm:prSet presAssocID="{D37DB03F-4197-45D5-819B-F64C70435429}" presName="LevelTwoTextNode" presStyleLbl="node3" presStyleIdx="1" presStyleCnt="7">
        <dgm:presLayoutVars>
          <dgm:chPref val="3"/>
        </dgm:presLayoutVars>
      </dgm:prSet>
      <dgm:spPr/>
    </dgm:pt>
    <dgm:pt modelId="{792088DE-089B-462B-8DC9-F35C28134E81}" type="pres">
      <dgm:prSet presAssocID="{D37DB03F-4197-45D5-819B-F64C70435429}" presName="level3hierChild" presStyleCnt="0"/>
      <dgm:spPr/>
    </dgm:pt>
    <dgm:pt modelId="{EAE12946-8B52-4AA8-A75B-0BF71EF83EC8}" type="pres">
      <dgm:prSet presAssocID="{C9AF5F30-6D70-4DC2-86C7-07E7C51B96CA}" presName="conn2-1" presStyleLbl="parChTrans1D2" presStyleIdx="1" presStyleCnt="2"/>
      <dgm:spPr/>
    </dgm:pt>
    <dgm:pt modelId="{760B940D-6B57-4068-93B1-AF0D426C3C89}" type="pres">
      <dgm:prSet presAssocID="{C9AF5F30-6D70-4DC2-86C7-07E7C51B96CA}" presName="connTx" presStyleLbl="parChTrans1D2" presStyleIdx="1" presStyleCnt="2"/>
      <dgm:spPr/>
    </dgm:pt>
    <dgm:pt modelId="{1C9A1899-7127-4742-8FAD-0F196D3046D4}" type="pres">
      <dgm:prSet presAssocID="{A304DED0-C38F-4E04-A4A1-9785A9A085D4}" presName="root2" presStyleCnt="0"/>
      <dgm:spPr/>
    </dgm:pt>
    <dgm:pt modelId="{BF885F25-A08C-43F8-A67E-F13A96EC0312}" type="pres">
      <dgm:prSet presAssocID="{A304DED0-C38F-4E04-A4A1-9785A9A085D4}" presName="LevelTwoTextNode" presStyleLbl="node2" presStyleIdx="1" presStyleCnt="2">
        <dgm:presLayoutVars>
          <dgm:chPref val="3"/>
        </dgm:presLayoutVars>
      </dgm:prSet>
      <dgm:spPr/>
    </dgm:pt>
    <dgm:pt modelId="{D15D7678-9D2B-4F0F-BE7D-F39BD4840D77}" type="pres">
      <dgm:prSet presAssocID="{A304DED0-C38F-4E04-A4A1-9785A9A085D4}" presName="level3hierChild" presStyleCnt="0"/>
      <dgm:spPr/>
    </dgm:pt>
    <dgm:pt modelId="{7F087804-E90B-46F3-B6F4-FD5756DC6619}" type="pres">
      <dgm:prSet presAssocID="{0F6EE69D-CAD7-46F8-AA4A-5DF1BE8E9C30}" presName="conn2-1" presStyleLbl="parChTrans1D3" presStyleIdx="2" presStyleCnt="7"/>
      <dgm:spPr/>
    </dgm:pt>
    <dgm:pt modelId="{BA00065C-0FDB-4DD1-80E6-8CAC67E495CE}" type="pres">
      <dgm:prSet presAssocID="{0F6EE69D-CAD7-46F8-AA4A-5DF1BE8E9C30}" presName="connTx" presStyleLbl="parChTrans1D3" presStyleIdx="2" presStyleCnt="7"/>
      <dgm:spPr/>
    </dgm:pt>
    <dgm:pt modelId="{ECDB50D1-55B8-43ED-93CE-FF05E842D10F}" type="pres">
      <dgm:prSet presAssocID="{0BC5967F-FA55-4B00-9A02-F3A4C474A195}" presName="root2" presStyleCnt="0"/>
      <dgm:spPr/>
    </dgm:pt>
    <dgm:pt modelId="{7808180C-4C0E-472A-89A7-7A15398BC195}" type="pres">
      <dgm:prSet presAssocID="{0BC5967F-FA55-4B00-9A02-F3A4C474A195}" presName="LevelTwoTextNode" presStyleLbl="node3" presStyleIdx="2" presStyleCnt="7">
        <dgm:presLayoutVars>
          <dgm:chPref val="3"/>
        </dgm:presLayoutVars>
      </dgm:prSet>
      <dgm:spPr/>
    </dgm:pt>
    <dgm:pt modelId="{3CF28AF4-AB89-4D00-8628-03726E0879B4}" type="pres">
      <dgm:prSet presAssocID="{0BC5967F-FA55-4B00-9A02-F3A4C474A195}" presName="level3hierChild" presStyleCnt="0"/>
      <dgm:spPr/>
    </dgm:pt>
    <dgm:pt modelId="{E522BCB0-1076-4FA8-B7B3-FE0C1A4E3DC9}" type="pres">
      <dgm:prSet presAssocID="{32B33702-D9E3-456C-8BF2-2126590B7181}" presName="conn2-1" presStyleLbl="parChTrans1D3" presStyleIdx="3" presStyleCnt="7"/>
      <dgm:spPr/>
    </dgm:pt>
    <dgm:pt modelId="{25D0FC85-07C4-47B4-8334-6DDDB2186E6C}" type="pres">
      <dgm:prSet presAssocID="{32B33702-D9E3-456C-8BF2-2126590B7181}" presName="connTx" presStyleLbl="parChTrans1D3" presStyleIdx="3" presStyleCnt="7"/>
      <dgm:spPr/>
    </dgm:pt>
    <dgm:pt modelId="{FEF9BD96-979F-4C97-B058-A855D28162F8}" type="pres">
      <dgm:prSet presAssocID="{DBA32A31-5533-4F88-BF36-6182707E87B9}" presName="root2" presStyleCnt="0"/>
      <dgm:spPr/>
    </dgm:pt>
    <dgm:pt modelId="{EE3DF350-29AB-439A-94F7-EF009951A8D3}" type="pres">
      <dgm:prSet presAssocID="{DBA32A31-5533-4F88-BF36-6182707E87B9}" presName="LevelTwoTextNode" presStyleLbl="node3" presStyleIdx="3" presStyleCnt="7">
        <dgm:presLayoutVars>
          <dgm:chPref val="3"/>
        </dgm:presLayoutVars>
      </dgm:prSet>
      <dgm:spPr/>
    </dgm:pt>
    <dgm:pt modelId="{3FA8231D-6DCD-48F6-8C89-2CB743A02C9E}" type="pres">
      <dgm:prSet presAssocID="{DBA32A31-5533-4F88-BF36-6182707E87B9}" presName="level3hierChild" presStyleCnt="0"/>
      <dgm:spPr/>
    </dgm:pt>
    <dgm:pt modelId="{8789AFEB-7376-4D34-BFA5-09266A1749E3}" type="pres">
      <dgm:prSet presAssocID="{BD6A7D77-CB3D-4548-8E61-240055FA08C0}" presName="conn2-1" presStyleLbl="parChTrans1D3" presStyleIdx="4" presStyleCnt="7"/>
      <dgm:spPr/>
    </dgm:pt>
    <dgm:pt modelId="{AB82EC2A-1A81-4BCA-BC94-62164F4B26D8}" type="pres">
      <dgm:prSet presAssocID="{BD6A7D77-CB3D-4548-8E61-240055FA08C0}" presName="connTx" presStyleLbl="parChTrans1D3" presStyleIdx="4" presStyleCnt="7"/>
      <dgm:spPr/>
    </dgm:pt>
    <dgm:pt modelId="{7BCE0B33-E4FC-4DD2-B6FD-9299B20E7B13}" type="pres">
      <dgm:prSet presAssocID="{1F540C96-9E56-4FE5-AE0E-9A8085C0EBA0}" presName="root2" presStyleCnt="0"/>
      <dgm:spPr/>
    </dgm:pt>
    <dgm:pt modelId="{FE0A7287-FCCF-4B33-92AD-39E196277592}" type="pres">
      <dgm:prSet presAssocID="{1F540C96-9E56-4FE5-AE0E-9A8085C0EBA0}" presName="LevelTwoTextNode" presStyleLbl="node3" presStyleIdx="4" presStyleCnt="7">
        <dgm:presLayoutVars>
          <dgm:chPref val="3"/>
        </dgm:presLayoutVars>
      </dgm:prSet>
      <dgm:spPr/>
    </dgm:pt>
    <dgm:pt modelId="{B3C55616-08B1-433C-8E04-1BCA5261DE2E}" type="pres">
      <dgm:prSet presAssocID="{1F540C96-9E56-4FE5-AE0E-9A8085C0EBA0}" presName="level3hierChild" presStyleCnt="0"/>
      <dgm:spPr/>
    </dgm:pt>
    <dgm:pt modelId="{534C3D60-F634-402D-A242-471A89DDC607}" type="pres">
      <dgm:prSet presAssocID="{E6FF2FF0-2183-463A-A2BB-07BCF8F22889}" presName="conn2-1" presStyleLbl="parChTrans1D3" presStyleIdx="5" presStyleCnt="7"/>
      <dgm:spPr/>
    </dgm:pt>
    <dgm:pt modelId="{A1BBDCBE-9B2F-44C8-B303-8C7D79BCD10B}" type="pres">
      <dgm:prSet presAssocID="{E6FF2FF0-2183-463A-A2BB-07BCF8F22889}" presName="connTx" presStyleLbl="parChTrans1D3" presStyleIdx="5" presStyleCnt="7"/>
      <dgm:spPr/>
    </dgm:pt>
    <dgm:pt modelId="{D80F7553-0C49-4A76-A704-66F90D6FE14E}" type="pres">
      <dgm:prSet presAssocID="{2874D975-4306-43C4-B630-487A303C17A0}" presName="root2" presStyleCnt="0"/>
      <dgm:spPr/>
    </dgm:pt>
    <dgm:pt modelId="{333E0D0B-CA65-4C88-A38E-7E6ECA491969}" type="pres">
      <dgm:prSet presAssocID="{2874D975-4306-43C4-B630-487A303C17A0}" presName="LevelTwoTextNode" presStyleLbl="node3" presStyleIdx="5" presStyleCnt="7">
        <dgm:presLayoutVars>
          <dgm:chPref val="3"/>
        </dgm:presLayoutVars>
      </dgm:prSet>
      <dgm:spPr/>
    </dgm:pt>
    <dgm:pt modelId="{398E9ECE-B4AA-4001-BA2A-7DF859CD7E07}" type="pres">
      <dgm:prSet presAssocID="{2874D975-4306-43C4-B630-487A303C17A0}" presName="level3hierChild" presStyleCnt="0"/>
      <dgm:spPr/>
    </dgm:pt>
    <dgm:pt modelId="{8D882DC2-F210-417B-8605-15EF6B05B73B}" type="pres">
      <dgm:prSet presAssocID="{5E316C04-1891-4A57-9E8A-34C0E21FEBD7}" presName="conn2-1" presStyleLbl="parChTrans1D3" presStyleIdx="6" presStyleCnt="7"/>
      <dgm:spPr/>
    </dgm:pt>
    <dgm:pt modelId="{C114CBAE-7860-4FB9-AB7A-031688AD5792}" type="pres">
      <dgm:prSet presAssocID="{5E316C04-1891-4A57-9E8A-34C0E21FEBD7}" presName="connTx" presStyleLbl="parChTrans1D3" presStyleIdx="6" presStyleCnt="7"/>
      <dgm:spPr/>
    </dgm:pt>
    <dgm:pt modelId="{1F499255-DE6D-4045-983D-9C7FECD47559}" type="pres">
      <dgm:prSet presAssocID="{6899F7BA-25ED-4CB3-840C-A483DEBD82EB}" presName="root2" presStyleCnt="0"/>
      <dgm:spPr/>
    </dgm:pt>
    <dgm:pt modelId="{47563EC0-A2C6-45B7-BEEC-7CDF4DF8ABD6}" type="pres">
      <dgm:prSet presAssocID="{6899F7BA-25ED-4CB3-840C-A483DEBD82EB}" presName="LevelTwoTextNode" presStyleLbl="node3" presStyleIdx="6" presStyleCnt="7">
        <dgm:presLayoutVars>
          <dgm:chPref val="3"/>
        </dgm:presLayoutVars>
      </dgm:prSet>
      <dgm:spPr/>
    </dgm:pt>
    <dgm:pt modelId="{34FBE324-B90D-48DF-B52A-7F9BCC22A211}" type="pres">
      <dgm:prSet presAssocID="{6899F7BA-25ED-4CB3-840C-A483DEBD82EB}" presName="level3hierChild" presStyleCnt="0"/>
      <dgm:spPr/>
    </dgm:pt>
  </dgm:ptLst>
  <dgm:cxnLst>
    <dgm:cxn modelId="{9C395105-9429-4B8B-8A57-F96ACB697F76}" type="presOf" srcId="{3F4A034F-DB4B-4D5F-AB5A-D5873CC63FC5}" destId="{0D81DC30-14F8-4265-AD10-50A9D935AC69}" srcOrd="0" destOrd="0" presId="urn:microsoft.com/office/officeart/2005/8/layout/hierarchy2"/>
    <dgm:cxn modelId="{F0A55C0F-85DF-4368-921B-BBC9F14CA639}" type="presOf" srcId="{5830C8C1-E958-4FAF-A806-9498571CA960}" destId="{725A52C0-D9E4-47DB-90D0-B28BF2F45E64}" srcOrd="0" destOrd="0" presId="urn:microsoft.com/office/officeart/2005/8/layout/hierarchy2"/>
    <dgm:cxn modelId="{9BE9AE1C-C6F5-4463-BF33-9BC63856D42A}" type="presOf" srcId="{BD6A7D77-CB3D-4548-8E61-240055FA08C0}" destId="{AB82EC2A-1A81-4BCA-BC94-62164F4B26D8}" srcOrd="1" destOrd="0" presId="urn:microsoft.com/office/officeart/2005/8/layout/hierarchy2"/>
    <dgm:cxn modelId="{B89B8F1D-D192-4F39-BDA2-DF423DAD965E}" type="presOf" srcId="{DBA32A31-5533-4F88-BF36-6182707E87B9}" destId="{EE3DF350-29AB-439A-94F7-EF009951A8D3}" srcOrd="0" destOrd="0" presId="urn:microsoft.com/office/officeart/2005/8/layout/hierarchy2"/>
    <dgm:cxn modelId="{A3782D21-3E05-4FEF-AD0A-097ED307B298}" srcId="{3F4A034F-DB4B-4D5F-AB5A-D5873CC63FC5}" destId="{AAF768ED-0B63-47FF-9321-1C087C18A85F}" srcOrd="0" destOrd="0" parTransId="{F06E8804-0AED-4D90-835C-BFC1BD38810B}" sibTransId="{E4D25A48-16ED-42E9-9211-8A805A21DCA4}"/>
    <dgm:cxn modelId="{75315C26-D72A-43F7-A09C-2DEC1CD74773}" type="presOf" srcId="{BD6A7D77-CB3D-4548-8E61-240055FA08C0}" destId="{8789AFEB-7376-4D34-BFA5-09266A1749E3}" srcOrd="0" destOrd="0" presId="urn:microsoft.com/office/officeart/2005/8/layout/hierarchy2"/>
    <dgm:cxn modelId="{A2B63B2A-4B5A-4E7A-AE43-6917F1D4ED93}" srcId="{A304DED0-C38F-4E04-A4A1-9785A9A085D4}" destId="{6899F7BA-25ED-4CB3-840C-A483DEBD82EB}" srcOrd="4" destOrd="0" parTransId="{5E316C04-1891-4A57-9E8A-34C0E21FEBD7}" sibTransId="{21BA124D-95E3-4DD7-8002-0932E86199A0}"/>
    <dgm:cxn modelId="{CF44B32F-0053-48B9-9DD5-4881D4CA82A0}" srcId="{AAF768ED-0B63-47FF-9321-1C087C18A85F}" destId="{A304DED0-C38F-4E04-A4A1-9785A9A085D4}" srcOrd="1" destOrd="0" parTransId="{C9AF5F30-6D70-4DC2-86C7-07E7C51B96CA}" sibTransId="{AD13F749-3EBE-4BEE-8097-41A5E166214F}"/>
    <dgm:cxn modelId="{02AEB830-8955-43D9-896D-B20510125ACB}" type="presOf" srcId="{0F6EE69D-CAD7-46F8-AA4A-5DF1BE8E9C30}" destId="{BA00065C-0FDB-4DD1-80E6-8CAC67E495CE}" srcOrd="1" destOrd="0" presId="urn:microsoft.com/office/officeart/2005/8/layout/hierarchy2"/>
    <dgm:cxn modelId="{DF945D34-F5B7-4885-A2E0-656F755A63F8}" type="presOf" srcId="{DEBEAAF4-70CE-4796-A5B5-10A8BF8C1218}" destId="{776B48A8-5B5A-4D38-931C-25F15E246F57}" srcOrd="1" destOrd="0" presId="urn:microsoft.com/office/officeart/2005/8/layout/hierarchy2"/>
    <dgm:cxn modelId="{B7988E39-FB54-4408-90F9-F8866CD6FBC7}" type="presOf" srcId="{DEBEAAF4-70CE-4796-A5B5-10A8BF8C1218}" destId="{848044AF-F8F8-4B22-A00A-550B2E81BF39}" srcOrd="0" destOrd="0" presId="urn:microsoft.com/office/officeart/2005/8/layout/hierarchy2"/>
    <dgm:cxn modelId="{76C79040-082C-4D2D-8851-9677D815F895}" srcId="{A304DED0-C38F-4E04-A4A1-9785A9A085D4}" destId="{2874D975-4306-43C4-B630-487A303C17A0}" srcOrd="3" destOrd="0" parTransId="{E6FF2FF0-2183-463A-A2BB-07BCF8F22889}" sibTransId="{2E811F97-BE22-44FC-892B-5C3A667E3101}"/>
    <dgm:cxn modelId="{C0271D5D-10FA-4789-9A89-1981FE2FED5F}" type="presOf" srcId="{AAF768ED-0B63-47FF-9321-1C087C18A85F}" destId="{2AAFC47A-76D5-43FB-BE5A-B93FB7B15268}" srcOrd="0" destOrd="0" presId="urn:microsoft.com/office/officeart/2005/8/layout/hierarchy2"/>
    <dgm:cxn modelId="{8BADD85D-2A2B-41E6-8EB1-AF7852035690}" type="presOf" srcId="{0BC5967F-FA55-4B00-9A02-F3A4C474A195}" destId="{7808180C-4C0E-472A-89A7-7A15398BC195}" srcOrd="0" destOrd="0" presId="urn:microsoft.com/office/officeart/2005/8/layout/hierarchy2"/>
    <dgm:cxn modelId="{FD91F46B-60A2-4652-9129-B68D636DA9D8}" srcId="{A304DED0-C38F-4E04-A4A1-9785A9A085D4}" destId="{0BC5967F-FA55-4B00-9A02-F3A4C474A195}" srcOrd="0" destOrd="0" parTransId="{0F6EE69D-CAD7-46F8-AA4A-5DF1BE8E9C30}" sibTransId="{038AF901-47F3-4C31-9C97-080FCECE0013}"/>
    <dgm:cxn modelId="{EAC34D4C-5266-45FB-A7B7-016A9A59401E}" type="presOf" srcId="{E6FF2FF0-2183-463A-A2BB-07BCF8F22889}" destId="{534C3D60-F634-402D-A242-471A89DDC607}" srcOrd="0" destOrd="0" presId="urn:microsoft.com/office/officeart/2005/8/layout/hierarchy2"/>
    <dgm:cxn modelId="{EB7DE072-BCD4-4918-A4A4-1467F295A1B5}" type="presOf" srcId="{5E316C04-1891-4A57-9E8A-34C0E21FEBD7}" destId="{C114CBAE-7860-4FB9-AB7A-031688AD5792}" srcOrd="1" destOrd="0" presId="urn:microsoft.com/office/officeart/2005/8/layout/hierarchy2"/>
    <dgm:cxn modelId="{BD03FE72-A633-4554-9641-CD86C4AD5622}" type="presOf" srcId="{5889DA3D-B3D3-47D3-A111-4698595DC0BF}" destId="{06B4CDF9-F8EF-4D84-B225-7C7E673F9023}" srcOrd="0" destOrd="0" presId="urn:microsoft.com/office/officeart/2005/8/layout/hierarchy2"/>
    <dgm:cxn modelId="{31F15954-425A-454A-97F2-432FC2E90447}" srcId="{C2728932-4B0E-449E-9FA7-948126BB06B9}" destId="{D37DB03F-4197-45D5-819B-F64C70435429}" srcOrd="1" destOrd="0" parTransId="{DEBEAAF4-70CE-4796-A5B5-10A8BF8C1218}" sibTransId="{2683DDDB-7BA7-44B0-9A30-5004D0698AEF}"/>
    <dgm:cxn modelId="{CFC61E75-C0E8-4B05-AC24-B4A83DFE0DE0}" srcId="{A304DED0-C38F-4E04-A4A1-9785A9A085D4}" destId="{DBA32A31-5533-4F88-BF36-6182707E87B9}" srcOrd="1" destOrd="0" parTransId="{32B33702-D9E3-456C-8BF2-2126590B7181}" sibTransId="{AD65DD7E-8BD5-492E-BC67-226F1CB47BF3}"/>
    <dgm:cxn modelId="{1905D876-15B6-4F3C-944B-AE8CCFBC3FAF}" type="presOf" srcId="{269D8E58-FDCF-40E8-B217-022CFCA4773C}" destId="{8B291400-1871-483E-8FC8-A452020FD47B}" srcOrd="0" destOrd="0" presId="urn:microsoft.com/office/officeart/2005/8/layout/hierarchy2"/>
    <dgm:cxn modelId="{BF88E176-9767-442E-98F8-53D4DBDF154A}" srcId="{A304DED0-C38F-4E04-A4A1-9785A9A085D4}" destId="{1F540C96-9E56-4FE5-AE0E-9A8085C0EBA0}" srcOrd="2" destOrd="0" parTransId="{BD6A7D77-CB3D-4548-8E61-240055FA08C0}" sibTransId="{0F0A84F0-1E5D-4900-AA37-9F3258BB29F4}"/>
    <dgm:cxn modelId="{4CA41D7F-28C8-44E8-A543-BB6B98FA1F53}" type="presOf" srcId="{C2728932-4B0E-449E-9FA7-948126BB06B9}" destId="{FD7EAE31-CE36-4A35-9E78-8A107ECABDD7}" srcOrd="0" destOrd="0" presId="urn:microsoft.com/office/officeart/2005/8/layout/hierarchy2"/>
    <dgm:cxn modelId="{85603383-2DDD-4A51-B887-010B2C4479C0}" type="presOf" srcId="{32B33702-D9E3-456C-8BF2-2126590B7181}" destId="{25D0FC85-07C4-47B4-8334-6DDDB2186E6C}" srcOrd="1" destOrd="0" presId="urn:microsoft.com/office/officeart/2005/8/layout/hierarchy2"/>
    <dgm:cxn modelId="{D391B385-71D4-4883-9A2C-5B78DA33D68E}" type="presOf" srcId="{A304DED0-C38F-4E04-A4A1-9785A9A085D4}" destId="{BF885F25-A08C-43F8-A67E-F13A96EC0312}" srcOrd="0" destOrd="0" presId="urn:microsoft.com/office/officeart/2005/8/layout/hierarchy2"/>
    <dgm:cxn modelId="{42143F8C-EAF9-40D4-97A5-3C67520B6CBE}" type="presOf" srcId="{C9AF5F30-6D70-4DC2-86C7-07E7C51B96CA}" destId="{760B940D-6B57-4068-93B1-AF0D426C3C89}" srcOrd="1" destOrd="0" presId="urn:microsoft.com/office/officeart/2005/8/layout/hierarchy2"/>
    <dgm:cxn modelId="{20E74199-57E8-4656-8533-440CFF81FCA0}" srcId="{C2728932-4B0E-449E-9FA7-948126BB06B9}" destId="{269D8E58-FDCF-40E8-B217-022CFCA4773C}" srcOrd="0" destOrd="0" parTransId="{5889DA3D-B3D3-47D3-A111-4698595DC0BF}" sibTransId="{0EBFD5E5-730D-432D-BC29-4504BFE7019B}"/>
    <dgm:cxn modelId="{DA82339B-EB49-4C83-85E9-6CFA78FF19AB}" type="presOf" srcId="{5889DA3D-B3D3-47D3-A111-4698595DC0BF}" destId="{9FEA13D0-1D50-4093-8007-43A36BAABACD}" srcOrd="1" destOrd="0" presId="urn:microsoft.com/office/officeart/2005/8/layout/hierarchy2"/>
    <dgm:cxn modelId="{D755799B-F580-4884-BB9E-BDE014F065B7}" type="presOf" srcId="{6899F7BA-25ED-4CB3-840C-A483DEBD82EB}" destId="{47563EC0-A2C6-45B7-BEEC-7CDF4DF8ABD6}" srcOrd="0" destOrd="0" presId="urn:microsoft.com/office/officeart/2005/8/layout/hierarchy2"/>
    <dgm:cxn modelId="{1486CABD-48A0-4508-A882-AFD670D0CE1E}" type="presOf" srcId="{0F6EE69D-CAD7-46F8-AA4A-5DF1BE8E9C30}" destId="{7F087804-E90B-46F3-B6F4-FD5756DC6619}" srcOrd="0" destOrd="0" presId="urn:microsoft.com/office/officeart/2005/8/layout/hierarchy2"/>
    <dgm:cxn modelId="{C8913AC9-4B71-4623-8ACE-C67F377C8260}" srcId="{AAF768ED-0B63-47FF-9321-1C087C18A85F}" destId="{C2728932-4B0E-449E-9FA7-948126BB06B9}" srcOrd="0" destOrd="0" parTransId="{5830C8C1-E958-4FAF-A806-9498571CA960}" sibTransId="{3245B83E-E944-451C-AC37-AEB6D783993D}"/>
    <dgm:cxn modelId="{6F35AED4-B49F-42A4-8D7E-352E7CF60E4A}" type="presOf" srcId="{5E316C04-1891-4A57-9E8A-34C0E21FEBD7}" destId="{8D882DC2-F210-417B-8605-15EF6B05B73B}" srcOrd="0" destOrd="0" presId="urn:microsoft.com/office/officeart/2005/8/layout/hierarchy2"/>
    <dgm:cxn modelId="{25067FDC-0D5A-4251-A16F-A359BE311285}" type="presOf" srcId="{1F540C96-9E56-4FE5-AE0E-9A8085C0EBA0}" destId="{FE0A7287-FCCF-4B33-92AD-39E196277592}" srcOrd="0" destOrd="0" presId="urn:microsoft.com/office/officeart/2005/8/layout/hierarchy2"/>
    <dgm:cxn modelId="{4F8B5FDD-8A9E-4099-AED0-61A508904CA2}" type="presOf" srcId="{D37DB03F-4197-45D5-819B-F64C70435429}" destId="{6CC96ECB-2FBC-4886-9B92-B04C564D597C}" srcOrd="0" destOrd="0" presId="urn:microsoft.com/office/officeart/2005/8/layout/hierarchy2"/>
    <dgm:cxn modelId="{403C42DF-FDA2-4E31-B598-69C8801AD6C9}" type="presOf" srcId="{32B33702-D9E3-456C-8BF2-2126590B7181}" destId="{E522BCB0-1076-4FA8-B7B3-FE0C1A4E3DC9}" srcOrd="0" destOrd="0" presId="urn:microsoft.com/office/officeart/2005/8/layout/hierarchy2"/>
    <dgm:cxn modelId="{14F31FE0-82A8-4DB5-9010-4A01D215B9BE}" type="presOf" srcId="{5830C8C1-E958-4FAF-A806-9498571CA960}" destId="{A69B98F0-5B43-4609-815B-3A5103B68BEE}" srcOrd="1" destOrd="0" presId="urn:microsoft.com/office/officeart/2005/8/layout/hierarchy2"/>
    <dgm:cxn modelId="{C93918E8-C2DB-47DE-B3F1-34866D4E37CC}" type="presOf" srcId="{2874D975-4306-43C4-B630-487A303C17A0}" destId="{333E0D0B-CA65-4C88-A38E-7E6ECA491969}" srcOrd="0" destOrd="0" presId="urn:microsoft.com/office/officeart/2005/8/layout/hierarchy2"/>
    <dgm:cxn modelId="{403700EA-84A1-499E-8A14-8012789CE491}" type="presOf" srcId="{C9AF5F30-6D70-4DC2-86C7-07E7C51B96CA}" destId="{EAE12946-8B52-4AA8-A75B-0BF71EF83EC8}" srcOrd="0" destOrd="0" presId="urn:microsoft.com/office/officeart/2005/8/layout/hierarchy2"/>
    <dgm:cxn modelId="{11B507F4-2D71-4485-820C-9F5D87F054E2}" type="presOf" srcId="{E6FF2FF0-2183-463A-A2BB-07BCF8F22889}" destId="{A1BBDCBE-9B2F-44C8-B303-8C7D79BCD10B}" srcOrd="1" destOrd="0" presId="urn:microsoft.com/office/officeart/2005/8/layout/hierarchy2"/>
    <dgm:cxn modelId="{72D71064-A0B0-4FF4-9391-26A536BCF143}" type="presParOf" srcId="{0D81DC30-14F8-4265-AD10-50A9D935AC69}" destId="{D6443995-A3B3-48F3-934F-87091868A1D6}" srcOrd="0" destOrd="0" presId="urn:microsoft.com/office/officeart/2005/8/layout/hierarchy2"/>
    <dgm:cxn modelId="{632E1FEB-FEAE-404F-9489-0DEB27645E8B}" type="presParOf" srcId="{D6443995-A3B3-48F3-934F-87091868A1D6}" destId="{2AAFC47A-76D5-43FB-BE5A-B93FB7B15268}" srcOrd="0" destOrd="0" presId="urn:microsoft.com/office/officeart/2005/8/layout/hierarchy2"/>
    <dgm:cxn modelId="{200AD112-F674-4903-88EC-8CDCAECABC86}" type="presParOf" srcId="{D6443995-A3B3-48F3-934F-87091868A1D6}" destId="{9F861D57-EDEE-4AF5-B258-1A279A757796}" srcOrd="1" destOrd="0" presId="urn:microsoft.com/office/officeart/2005/8/layout/hierarchy2"/>
    <dgm:cxn modelId="{9516626A-C9D5-431F-A4C9-5673D75BD7EA}" type="presParOf" srcId="{9F861D57-EDEE-4AF5-B258-1A279A757796}" destId="{725A52C0-D9E4-47DB-90D0-B28BF2F45E64}" srcOrd="0" destOrd="0" presId="urn:microsoft.com/office/officeart/2005/8/layout/hierarchy2"/>
    <dgm:cxn modelId="{FB070409-AD4E-42C7-AFFD-2F38721218E7}" type="presParOf" srcId="{725A52C0-D9E4-47DB-90D0-B28BF2F45E64}" destId="{A69B98F0-5B43-4609-815B-3A5103B68BEE}" srcOrd="0" destOrd="0" presId="urn:microsoft.com/office/officeart/2005/8/layout/hierarchy2"/>
    <dgm:cxn modelId="{2190A0B6-4CC5-4860-BE50-ACA7B0C46135}" type="presParOf" srcId="{9F861D57-EDEE-4AF5-B258-1A279A757796}" destId="{D427C7A6-0334-4BFB-856A-1B6B610135F9}" srcOrd="1" destOrd="0" presId="urn:microsoft.com/office/officeart/2005/8/layout/hierarchy2"/>
    <dgm:cxn modelId="{31EC6B55-1265-4C48-BD3C-C56129F89989}" type="presParOf" srcId="{D427C7A6-0334-4BFB-856A-1B6B610135F9}" destId="{FD7EAE31-CE36-4A35-9E78-8A107ECABDD7}" srcOrd="0" destOrd="0" presId="urn:microsoft.com/office/officeart/2005/8/layout/hierarchy2"/>
    <dgm:cxn modelId="{CB3C0773-EE68-4AB0-A29D-B7D7BCFF797A}" type="presParOf" srcId="{D427C7A6-0334-4BFB-856A-1B6B610135F9}" destId="{B6366A24-F01E-4CF7-A1FF-054962A73072}" srcOrd="1" destOrd="0" presId="urn:microsoft.com/office/officeart/2005/8/layout/hierarchy2"/>
    <dgm:cxn modelId="{5B084536-54A5-4C1E-966E-0D6CDD134348}" type="presParOf" srcId="{B6366A24-F01E-4CF7-A1FF-054962A73072}" destId="{06B4CDF9-F8EF-4D84-B225-7C7E673F9023}" srcOrd="0" destOrd="0" presId="urn:microsoft.com/office/officeart/2005/8/layout/hierarchy2"/>
    <dgm:cxn modelId="{7FB74F95-F0DD-44FE-890C-D829ED15DC6B}" type="presParOf" srcId="{06B4CDF9-F8EF-4D84-B225-7C7E673F9023}" destId="{9FEA13D0-1D50-4093-8007-43A36BAABACD}" srcOrd="0" destOrd="0" presId="urn:microsoft.com/office/officeart/2005/8/layout/hierarchy2"/>
    <dgm:cxn modelId="{4FF917D1-255B-4A88-BCDF-5D8ECDBD46D5}" type="presParOf" srcId="{B6366A24-F01E-4CF7-A1FF-054962A73072}" destId="{806D0632-A442-4793-B2E7-14E4E824E3D6}" srcOrd="1" destOrd="0" presId="urn:microsoft.com/office/officeart/2005/8/layout/hierarchy2"/>
    <dgm:cxn modelId="{7100E63C-505B-474B-9419-9B6613AD47F5}" type="presParOf" srcId="{806D0632-A442-4793-B2E7-14E4E824E3D6}" destId="{8B291400-1871-483E-8FC8-A452020FD47B}" srcOrd="0" destOrd="0" presId="urn:microsoft.com/office/officeart/2005/8/layout/hierarchy2"/>
    <dgm:cxn modelId="{AFBB10F9-550A-474A-A05F-4F96EDB06E12}" type="presParOf" srcId="{806D0632-A442-4793-B2E7-14E4E824E3D6}" destId="{B29A3301-ACBD-4DC5-96CE-E62C8E0AE261}" srcOrd="1" destOrd="0" presId="urn:microsoft.com/office/officeart/2005/8/layout/hierarchy2"/>
    <dgm:cxn modelId="{AE64FC99-7104-4B45-9017-3F9716D8D351}" type="presParOf" srcId="{B6366A24-F01E-4CF7-A1FF-054962A73072}" destId="{848044AF-F8F8-4B22-A00A-550B2E81BF39}" srcOrd="2" destOrd="0" presId="urn:microsoft.com/office/officeart/2005/8/layout/hierarchy2"/>
    <dgm:cxn modelId="{F674F2D0-650F-42C7-A7EE-F6AF0103F05A}" type="presParOf" srcId="{848044AF-F8F8-4B22-A00A-550B2E81BF39}" destId="{776B48A8-5B5A-4D38-931C-25F15E246F57}" srcOrd="0" destOrd="0" presId="urn:microsoft.com/office/officeart/2005/8/layout/hierarchy2"/>
    <dgm:cxn modelId="{326CDC66-854E-48E0-B029-2DD9510D8DBB}" type="presParOf" srcId="{B6366A24-F01E-4CF7-A1FF-054962A73072}" destId="{B8D243F9-FCF8-4A29-B287-252044153FF4}" srcOrd="3" destOrd="0" presId="urn:microsoft.com/office/officeart/2005/8/layout/hierarchy2"/>
    <dgm:cxn modelId="{F31442C4-7725-4E6F-9F05-D2736E43FE50}" type="presParOf" srcId="{B8D243F9-FCF8-4A29-B287-252044153FF4}" destId="{6CC96ECB-2FBC-4886-9B92-B04C564D597C}" srcOrd="0" destOrd="0" presId="urn:microsoft.com/office/officeart/2005/8/layout/hierarchy2"/>
    <dgm:cxn modelId="{79338B5A-08C8-41E2-98B8-A314BD8984AB}" type="presParOf" srcId="{B8D243F9-FCF8-4A29-B287-252044153FF4}" destId="{792088DE-089B-462B-8DC9-F35C28134E81}" srcOrd="1" destOrd="0" presId="urn:microsoft.com/office/officeart/2005/8/layout/hierarchy2"/>
    <dgm:cxn modelId="{738E6AFF-3516-49A8-9795-86A77FE6B177}" type="presParOf" srcId="{9F861D57-EDEE-4AF5-B258-1A279A757796}" destId="{EAE12946-8B52-4AA8-A75B-0BF71EF83EC8}" srcOrd="2" destOrd="0" presId="urn:microsoft.com/office/officeart/2005/8/layout/hierarchy2"/>
    <dgm:cxn modelId="{FBEAAD3C-FB26-470C-B214-24517351BAA9}" type="presParOf" srcId="{EAE12946-8B52-4AA8-A75B-0BF71EF83EC8}" destId="{760B940D-6B57-4068-93B1-AF0D426C3C89}" srcOrd="0" destOrd="0" presId="urn:microsoft.com/office/officeart/2005/8/layout/hierarchy2"/>
    <dgm:cxn modelId="{A2364B65-39A8-4611-8AF1-F1EC304EC72D}" type="presParOf" srcId="{9F861D57-EDEE-4AF5-B258-1A279A757796}" destId="{1C9A1899-7127-4742-8FAD-0F196D3046D4}" srcOrd="3" destOrd="0" presId="urn:microsoft.com/office/officeart/2005/8/layout/hierarchy2"/>
    <dgm:cxn modelId="{0D73683F-0239-4D82-A0CB-CC113536144A}" type="presParOf" srcId="{1C9A1899-7127-4742-8FAD-0F196D3046D4}" destId="{BF885F25-A08C-43F8-A67E-F13A96EC0312}" srcOrd="0" destOrd="0" presId="urn:microsoft.com/office/officeart/2005/8/layout/hierarchy2"/>
    <dgm:cxn modelId="{2326C63D-23E2-41AE-8225-E0294DF4042A}" type="presParOf" srcId="{1C9A1899-7127-4742-8FAD-0F196D3046D4}" destId="{D15D7678-9D2B-4F0F-BE7D-F39BD4840D77}" srcOrd="1" destOrd="0" presId="urn:microsoft.com/office/officeart/2005/8/layout/hierarchy2"/>
    <dgm:cxn modelId="{48E58E49-993C-45E7-BBE6-40947A691F4E}" type="presParOf" srcId="{D15D7678-9D2B-4F0F-BE7D-F39BD4840D77}" destId="{7F087804-E90B-46F3-B6F4-FD5756DC6619}" srcOrd="0" destOrd="0" presId="urn:microsoft.com/office/officeart/2005/8/layout/hierarchy2"/>
    <dgm:cxn modelId="{7A58241B-5186-4E4E-AF31-ABD82E07B096}" type="presParOf" srcId="{7F087804-E90B-46F3-B6F4-FD5756DC6619}" destId="{BA00065C-0FDB-4DD1-80E6-8CAC67E495CE}" srcOrd="0" destOrd="0" presId="urn:microsoft.com/office/officeart/2005/8/layout/hierarchy2"/>
    <dgm:cxn modelId="{CBD3DBD0-6EC3-456E-97E2-432A950788D1}" type="presParOf" srcId="{D15D7678-9D2B-4F0F-BE7D-F39BD4840D77}" destId="{ECDB50D1-55B8-43ED-93CE-FF05E842D10F}" srcOrd="1" destOrd="0" presId="urn:microsoft.com/office/officeart/2005/8/layout/hierarchy2"/>
    <dgm:cxn modelId="{032D4F12-9487-4DC8-A01B-5B76A0EA5048}" type="presParOf" srcId="{ECDB50D1-55B8-43ED-93CE-FF05E842D10F}" destId="{7808180C-4C0E-472A-89A7-7A15398BC195}" srcOrd="0" destOrd="0" presId="urn:microsoft.com/office/officeart/2005/8/layout/hierarchy2"/>
    <dgm:cxn modelId="{76E28A52-8AEE-45DF-8636-34F80243D518}" type="presParOf" srcId="{ECDB50D1-55B8-43ED-93CE-FF05E842D10F}" destId="{3CF28AF4-AB89-4D00-8628-03726E0879B4}" srcOrd="1" destOrd="0" presId="urn:microsoft.com/office/officeart/2005/8/layout/hierarchy2"/>
    <dgm:cxn modelId="{C138C5AD-6364-4938-B037-0143C558417F}" type="presParOf" srcId="{D15D7678-9D2B-4F0F-BE7D-F39BD4840D77}" destId="{E522BCB0-1076-4FA8-B7B3-FE0C1A4E3DC9}" srcOrd="2" destOrd="0" presId="urn:microsoft.com/office/officeart/2005/8/layout/hierarchy2"/>
    <dgm:cxn modelId="{0DCE90D5-F864-46F1-AE4C-2A538DCE8907}" type="presParOf" srcId="{E522BCB0-1076-4FA8-B7B3-FE0C1A4E3DC9}" destId="{25D0FC85-07C4-47B4-8334-6DDDB2186E6C}" srcOrd="0" destOrd="0" presId="urn:microsoft.com/office/officeart/2005/8/layout/hierarchy2"/>
    <dgm:cxn modelId="{57C8F153-EF1C-4238-BC14-D8E7F43D6044}" type="presParOf" srcId="{D15D7678-9D2B-4F0F-BE7D-F39BD4840D77}" destId="{FEF9BD96-979F-4C97-B058-A855D28162F8}" srcOrd="3" destOrd="0" presId="urn:microsoft.com/office/officeart/2005/8/layout/hierarchy2"/>
    <dgm:cxn modelId="{E2F19C2B-AEB0-474B-AE39-07ABBD8EF657}" type="presParOf" srcId="{FEF9BD96-979F-4C97-B058-A855D28162F8}" destId="{EE3DF350-29AB-439A-94F7-EF009951A8D3}" srcOrd="0" destOrd="0" presId="urn:microsoft.com/office/officeart/2005/8/layout/hierarchy2"/>
    <dgm:cxn modelId="{7B41EC8C-C0B2-499B-A9E3-6D2D2DC5A10B}" type="presParOf" srcId="{FEF9BD96-979F-4C97-B058-A855D28162F8}" destId="{3FA8231D-6DCD-48F6-8C89-2CB743A02C9E}" srcOrd="1" destOrd="0" presId="urn:microsoft.com/office/officeart/2005/8/layout/hierarchy2"/>
    <dgm:cxn modelId="{5F24F866-4AE5-40F7-AFA4-F93AEDCA119D}" type="presParOf" srcId="{D15D7678-9D2B-4F0F-BE7D-F39BD4840D77}" destId="{8789AFEB-7376-4D34-BFA5-09266A1749E3}" srcOrd="4" destOrd="0" presId="urn:microsoft.com/office/officeart/2005/8/layout/hierarchy2"/>
    <dgm:cxn modelId="{141758AA-552E-45A4-BFB8-389375BB0A59}" type="presParOf" srcId="{8789AFEB-7376-4D34-BFA5-09266A1749E3}" destId="{AB82EC2A-1A81-4BCA-BC94-62164F4B26D8}" srcOrd="0" destOrd="0" presId="urn:microsoft.com/office/officeart/2005/8/layout/hierarchy2"/>
    <dgm:cxn modelId="{0DF4769B-A218-49D7-B2CD-CE245EE5DA8A}" type="presParOf" srcId="{D15D7678-9D2B-4F0F-BE7D-F39BD4840D77}" destId="{7BCE0B33-E4FC-4DD2-B6FD-9299B20E7B13}" srcOrd="5" destOrd="0" presId="urn:microsoft.com/office/officeart/2005/8/layout/hierarchy2"/>
    <dgm:cxn modelId="{17B57A8B-6AE9-4A1B-BBEE-BFA4057BA521}" type="presParOf" srcId="{7BCE0B33-E4FC-4DD2-B6FD-9299B20E7B13}" destId="{FE0A7287-FCCF-4B33-92AD-39E196277592}" srcOrd="0" destOrd="0" presId="urn:microsoft.com/office/officeart/2005/8/layout/hierarchy2"/>
    <dgm:cxn modelId="{EB3A34B7-BD17-451F-9693-B213BC837422}" type="presParOf" srcId="{7BCE0B33-E4FC-4DD2-B6FD-9299B20E7B13}" destId="{B3C55616-08B1-433C-8E04-1BCA5261DE2E}" srcOrd="1" destOrd="0" presId="urn:microsoft.com/office/officeart/2005/8/layout/hierarchy2"/>
    <dgm:cxn modelId="{B2F7EA1C-0436-4F17-BE2C-0063E7100DA9}" type="presParOf" srcId="{D15D7678-9D2B-4F0F-BE7D-F39BD4840D77}" destId="{534C3D60-F634-402D-A242-471A89DDC607}" srcOrd="6" destOrd="0" presId="urn:microsoft.com/office/officeart/2005/8/layout/hierarchy2"/>
    <dgm:cxn modelId="{987476E7-7D7E-43FA-978F-56C974C39BEF}" type="presParOf" srcId="{534C3D60-F634-402D-A242-471A89DDC607}" destId="{A1BBDCBE-9B2F-44C8-B303-8C7D79BCD10B}" srcOrd="0" destOrd="0" presId="urn:microsoft.com/office/officeart/2005/8/layout/hierarchy2"/>
    <dgm:cxn modelId="{57569D25-C322-4BEE-837A-B0CF96E2ADB3}" type="presParOf" srcId="{D15D7678-9D2B-4F0F-BE7D-F39BD4840D77}" destId="{D80F7553-0C49-4A76-A704-66F90D6FE14E}" srcOrd="7" destOrd="0" presId="urn:microsoft.com/office/officeart/2005/8/layout/hierarchy2"/>
    <dgm:cxn modelId="{3C5D402B-F1FD-4B4B-B470-86B09ADB2C13}" type="presParOf" srcId="{D80F7553-0C49-4A76-A704-66F90D6FE14E}" destId="{333E0D0B-CA65-4C88-A38E-7E6ECA491969}" srcOrd="0" destOrd="0" presId="urn:microsoft.com/office/officeart/2005/8/layout/hierarchy2"/>
    <dgm:cxn modelId="{0B348A44-E0F3-4411-BB58-1A5DD18B07EB}" type="presParOf" srcId="{D80F7553-0C49-4A76-A704-66F90D6FE14E}" destId="{398E9ECE-B4AA-4001-BA2A-7DF859CD7E07}" srcOrd="1" destOrd="0" presId="urn:microsoft.com/office/officeart/2005/8/layout/hierarchy2"/>
    <dgm:cxn modelId="{F969C64B-CD40-4C07-8635-6EDE9913932E}" type="presParOf" srcId="{D15D7678-9D2B-4F0F-BE7D-F39BD4840D77}" destId="{8D882DC2-F210-417B-8605-15EF6B05B73B}" srcOrd="8" destOrd="0" presId="urn:microsoft.com/office/officeart/2005/8/layout/hierarchy2"/>
    <dgm:cxn modelId="{18878EBF-D610-4CA5-A0EB-DF92A529CA0C}" type="presParOf" srcId="{8D882DC2-F210-417B-8605-15EF6B05B73B}" destId="{C114CBAE-7860-4FB9-AB7A-031688AD5792}" srcOrd="0" destOrd="0" presId="urn:microsoft.com/office/officeart/2005/8/layout/hierarchy2"/>
    <dgm:cxn modelId="{67FD495F-4B4D-4501-8765-83A8DF74D9E7}" type="presParOf" srcId="{D15D7678-9D2B-4F0F-BE7D-F39BD4840D77}" destId="{1F499255-DE6D-4045-983D-9C7FECD47559}" srcOrd="9" destOrd="0" presId="urn:microsoft.com/office/officeart/2005/8/layout/hierarchy2"/>
    <dgm:cxn modelId="{E89C32AA-BA97-413A-99D3-753802FFA9CA}" type="presParOf" srcId="{1F499255-DE6D-4045-983D-9C7FECD47559}" destId="{47563EC0-A2C6-45B7-BEEC-7CDF4DF8ABD6}" srcOrd="0" destOrd="0" presId="urn:microsoft.com/office/officeart/2005/8/layout/hierarchy2"/>
    <dgm:cxn modelId="{2372310B-E231-49EF-A857-C393A03B7943}" type="presParOf" srcId="{1F499255-DE6D-4045-983D-9C7FECD47559}" destId="{34FBE324-B90D-48DF-B52A-7F9BCC22A21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FC47A-76D5-43FB-BE5A-B93FB7B15268}">
      <dsp:nvSpPr>
        <dsp:cNvPr id="0" name=""/>
        <dsp:cNvSpPr/>
      </dsp:nvSpPr>
      <dsp:spPr>
        <a:xfrm>
          <a:off x="1878182" y="1546065"/>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Product</a:t>
          </a:r>
        </a:p>
      </dsp:txBody>
      <dsp:txXfrm>
        <a:off x="1895658" y="1563541"/>
        <a:ext cx="1158382" cy="561715"/>
      </dsp:txXfrm>
    </dsp:sp>
    <dsp:sp modelId="{725A52C0-D9E4-47DB-90D0-B28BF2F45E64}">
      <dsp:nvSpPr>
        <dsp:cNvPr id="0" name=""/>
        <dsp:cNvSpPr/>
      </dsp:nvSpPr>
      <dsp:spPr>
        <a:xfrm rot="17500715">
          <a:off x="2664090" y="1232620"/>
          <a:ext cx="1292188" cy="22763"/>
        </a:xfrm>
        <a:custGeom>
          <a:avLst/>
          <a:gdLst/>
          <a:ahLst/>
          <a:cxnLst/>
          <a:rect l="0" t="0" r="0" b="0"/>
          <a:pathLst>
            <a:path>
              <a:moveTo>
                <a:pt x="0" y="11381"/>
              </a:moveTo>
              <a:lnTo>
                <a:pt x="1292188" y="1138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77879" y="1211697"/>
        <a:ext cx="64609" cy="64609"/>
      </dsp:txXfrm>
    </dsp:sp>
    <dsp:sp modelId="{FD7EAE31-CE36-4A35-9E78-8A107ECABDD7}">
      <dsp:nvSpPr>
        <dsp:cNvPr id="0" name=""/>
        <dsp:cNvSpPr/>
      </dsp:nvSpPr>
      <dsp:spPr>
        <a:xfrm>
          <a:off x="3548851" y="345272"/>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Deposit</a:t>
          </a:r>
          <a:endParaRPr lang="en-US" sz="1400" kern="1200"/>
        </a:p>
      </dsp:txBody>
      <dsp:txXfrm>
        <a:off x="3566327" y="362748"/>
        <a:ext cx="1158382" cy="561715"/>
      </dsp:txXfrm>
    </dsp:sp>
    <dsp:sp modelId="{06B4CDF9-F8EF-4D84-B225-7C7E673F9023}">
      <dsp:nvSpPr>
        <dsp:cNvPr id="0" name=""/>
        <dsp:cNvSpPr/>
      </dsp:nvSpPr>
      <dsp:spPr>
        <a:xfrm rot="19457599">
          <a:off x="4686934" y="460682"/>
          <a:ext cx="587838" cy="22763"/>
        </a:xfrm>
        <a:custGeom>
          <a:avLst/>
          <a:gdLst/>
          <a:ahLst/>
          <a:cxnLst/>
          <a:rect l="0" t="0" r="0" b="0"/>
          <a:pathLst>
            <a:path>
              <a:moveTo>
                <a:pt x="0" y="11381"/>
              </a:moveTo>
              <a:lnTo>
                <a:pt x="587838" y="113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66157" y="457368"/>
        <a:ext cx="29391" cy="29391"/>
      </dsp:txXfrm>
    </dsp:sp>
    <dsp:sp modelId="{8B291400-1871-483E-8FC8-A452020FD47B}">
      <dsp:nvSpPr>
        <dsp:cNvPr id="0" name=""/>
        <dsp:cNvSpPr/>
      </dsp:nvSpPr>
      <dsp:spPr>
        <a:xfrm>
          <a:off x="5219520" y="2188"/>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a:t>Taka Account</a:t>
          </a:r>
        </a:p>
      </dsp:txBody>
      <dsp:txXfrm>
        <a:off x="5236996" y="19664"/>
        <a:ext cx="1158382" cy="561715"/>
      </dsp:txXfrm>
    </dsp:sp>
    <dsp:sp modelId="{848044AF-F8F8-4B22-A00A-550B2E81BF39}">
      <dsp:nvSpPr>
        <dsp:cNvPr id="0" name=""/>
        <dsp:cNvSpPr/>
      </dsp:nvSpPr>
      <dsp:spPr>
        <a:xfrm rot="2142401">
          <a:off x="4686934" y="803766"/>
          <a:ext cx="587838" cy="22763"/>
        </a:xfrm>
        <a:custGeom>
          <a:avLst/>
          <a:gdLst/>
          <a:ahLst/>
          <a:cxnLst/>
          <a:rect l="0" t="0" r="0" b="0"/>
          <a:pathLst>
            <a:path>
              <a:moveTo>
                <a:pt x="0" y="11381"/>
              </a:moveTo>
              <a:lnTo>
                <a:pt x="587838" y="113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66157" y="800451"/>
        <a:ext cx="29391" cy="29391"/>
      </dsp:txXfrm>
    </dsp:sp>
    <dsp:sp modelId="{6CC96ECB-2FBC-4886-9B92-B04C564D597C}">
      <dsp:nvSpPr>
        <dsp:cNvPr id="0" name=""/>
        <dsp:cNvSpPr/>
      </dsp:nvSpPr>
      <dsp:spPr>
        <a:xfrm>
          <a:off x="5219520" y="688356"/>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Foreign Currency Account</a:t>
          </a:r>
          <a:endParaRPr lang="en-US" sz="1400" kern="1200"/>
        </a:p>
      </dsp:txBody>
      <dsp:txXfrm>
        <a:off x="5236996" y="705832"/>
        <a:ext cx="1158382" cy="561715"/>
      </dsp:txXfrm>
    </dsp:sp>
    <dsp:sp modelId="{EAE12946-8B52-4AA8-A75B-0BF71EF83EC8}">
      <dsp:nvSpPr>
        <dsp:cNvPr id="0" name=""/>
        <dsp:cNvSpPr/>
      </dsp:nvSpPr>
      <dsp:spPr>
        <a:xfrm rot="4099285">
          <a:off x="2664090" y="2433414"/>
          <a:ext cx="1292188" cy="22763"/>
        </a:xfrm>
        <a:custGeom>
          <a:avLst/>
          <a:gdLst/>
          <a:ahLst/>
          <a:cxnLst/>
          <a:rect l="0" t="0" r="0" b="0"/>
          <a:pathLst>
            <a:path>
              <a:moveTo>
                <a:pt x="0" y="11381"/>
              </a:moveTo>
              <a:lnTo>
                <a:pt x="1292188" y="1138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77879" y="2412491"/>
        <a:ext cx="64609" cy="64609"/>
      </dsp:txXfrm>
    </dsp:sp>
    <dsp:sp modelId="{BF885F25-A08C-43F8-A67E-F13A96EC0312}">
      <dsp:nvSpPr>
        <dsp:cNvPr id="0" name=""/>
        <dsp:cNvSpPr/>
      </dsp:nvSpPr>
      <dsp:spPr>
        <a:xfrm>
          <a:off x="3548851" y="2746858"/>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Loans &amp; Advances</a:t>
          </a:r>
          <a:endParaRPr lang="en-US" sz="1400" kern="1200"/>
        </a:p>
      </dsp:txBody>
      <dsp:txXfrm>
        <a:off x="3566327" y="2764334"/>
        <a:ext cx="1158382" cy="561715"/>
      </dsp:txXfrm>
    </dsp:sp>
    <dsp:sp modelId="{7F087804-E90B-46F3-B6F4-FD5756DC6619}">
      <dsp:nvSpPr>
        <dsp:cNvPr id="0" name=""/>
        <dsp:cNvSpPr/>
      </dsp:nvSpPr>
      <dsp:spPr>
        <a:xfrm rot="17350740">
          <a:off x="4254363" y="2347643"/>
          <a:ext cx="1452980" cy="22763"/>
        </a:xfrm>
        <a:custGeom>
          <a:avLst/>
          <a:gdLst/>
          <a:ahLst/>
          <a:cxnLst/>
          <a:rect l="0" t="0" r="0" b="0"/>
          <a:pathLst>
            <a:path>
              <a:moveTo>
                <a:pt x="0" y="11381"/>
              </a:moveTo>
              <a:lnTo>
                <a:pt x="1452980" y="113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44528" y="2322700"/>
        <a:ext cx="72649" cy="72649"/>
      </dsp:txXfrm>
    </dsp:sp>
    <dsp:sp modelId="{7808180C-4C0E-472A-89A7-7A15398BC195}">
      <dsp:nvSpPr>
        <dsp:cNvPr id="0" name=""/>
        <dsp:cNvSpPr/>
      </dsp:nvSpPr>
      <dsp:spPr>
        <a:xfrm>
          <a:off x="5219520" y="1374523"/>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Rural &amp; Agro Credit</a:t>
          </a:r>
          <a:endParaRPr lang="en-US" sz="1400" kern="1200"/>
        </a:p>
      </dsp:txBody>
      <dsp:txXfrm>
        <a:off x="5236996" y="1391999"/>
        <a:ext cx="1158382" cy="561715"/>
      </dsp:txXfrm>
    </dsp:sp>
    <dsp:sp modelId="{E522BCB0-1076-4FA8-B7B3-FE0C1A4E3DC9}">
      <dsp:nvSpPr>
        <dsp:cNvPr id="0" name=""/>
        <dsp:cNvSpPr/>
      </dsp:nvSpPr>
      <dsp:spPr>
        <a:xfrm rot="18289469">
          <a:off x="4562919" y="2690726"/>
          <a:ext cx="835867" cy="22763"/>
        </a:xfrm>
        <a:custGeom>
          <a:avLst/>
          <a:gdLst/>
          <a:ahLst/>
          <a:cxnLst/>
          <a:rect l="0" t="0" r="0" b="0"/>
          <a:pathLst>
            <a:path>
              <a:moveTo>
                <a:pt x="0" y="11381"/>
              </a:moveTo>
              <a:lnTo>
                <a:pt x="835867" y="113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59956" y="2681212"/>
        <a:ext cx="41793" cy="41793"/>
      </dsp:txXfrm>
    </dsp:sp>
    <dsp:sp modelId="{EE3DF350-29AB-439A-94F7-EF009951A8D3}">
      <dsp:nvSpPr>
        <dsp:cNvPr id="0" name=""/>
        <dsp:cNvSpPr/>
      </dsp:nvSpPr>
      <dsp:spPr>
        <a:xfrm>
          <a:off x="5219520" y="2060691"/>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Continuous Loan</a:t>
          </a:r>
          <a:endParaRPr lang="en-US" sz="1400" kern="1200"/>
        </a:p>
      </dsp:txBody>
      <dsp:txXfrm>
        <a:off x="5236996" y="2078167"/>
        <a:ext cx="1158382" cy="561715"/>
      </dsp:txXfrm>
    </dsp:sp>
    <dsp:sp modelId="{8789AFEB-7376-4D34-BFA5-09266A1749E3}">
      <dsp:nvSpPr>
        <dsp:cNvPr id="0" name=""/>
        <dsp:cNvSpPr/>
      </dsp:nvSpPr>
      <dsp:spPr>
        <a:xfrm>
          <a:off x="4742186" y="3033810"/>
          <a:ext cx="477333" cy="22763"/>
        </a:xfrm>
        <a:custGeom>
          <a:avLst/>
          <a:gdLst/>
          <a:ahLst/>
          <a:cxnLst/>
          <a:rect l="0" t="0" r="0" b="0"/>
          <a:pathLst>
            <a:path>
              <a:moveTo>
                <a:pt x="0" y="11381"/>
              </a:moveTo>
              <a:lnTo>
                <a:pt x="477333" y="113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68920" y="3033259"/>
        <a:ext cx="23866" cy="23866"/>
      </dsp:txXfrm>
    </dsp:sp>
    <dsp:sp modelId="{FE0A7287-FCCF-4B33-92AD-39E196277592}">
      <dsp:nvSpPr>
        <dsp:cNvPr id="0" name=""/>
        <dsp:cNvSpPr/>
      </dsp:nvSpPr>
      <dsp:spPr>
        <a:xfrm>
          <a:off x="5219520" y="2746858"/>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Small and Medium Enterprise Loan</a:t>
          </a:r>
          <a:endParaRPr lang="en-US" sz="1400" kern="1200"/>
        </a:p>
      </dsp:txBody>
      <dsp:txXfrm>
        <a:off x="5236996" y="2764334"/>
        <a:ext cx="1158382" cy="561715"/>
      </dsp:txXfrm>
    </dsp:sp>
    <dsp:sp modelId="{534C3D60-F634-402D-A242-471A89DDC607}">
      <dsp:nvSpPr>
        <dsp:cNvPr id="0" name=""/>
        <dsp:cNvSpPr/>
      </dsp:nvSpPr>
      <dsp:spPr>
        <a:xfrm rot="3310531">
          <a:off x="4562919" y="3376894"/>
          <a:ext cx="835867" cy="22763"/>
        </a:xfrm>
        <a:custGeom>
          <a:avLst/>
          <a:gdLst/>
          <a:ahLst/>
          <a:cxnLst/>
          <a:rect l="0" t="0" r="0" b="0"/>
          <a:pathLst>
            <a:path>
              <a:moveTo>
                <a:pt x="0" y="11381"/>
              </a:moveTo>
              <a:lnTo>
                <a:pt x="835867" y="113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59956" y="3367379"/>
        <a:ext cx="41793" cy="41793"/>
      </dsp:txXfrm>
    </dsp:sp>
    <dsp:sp modelId="{333E0D0B-CA65-4C88-A38E-7E6ECA491969}">
      <dsp:nvSpPr>
        <dsp:cNvPr id="0" name=""/>
        <dsp:cNvSpPr/>
      </dsp:nvSpPr>
      <dsp:spPr>
        <a:xfrm>
          <a:off x="5219520" y="3433026"/>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Import Finance</a:t>
          </a:r>
          <a:endParaRPr lang="en-US" sz="1400" kern="1200"/>
        </a:p>
      </dsp:txBody>
      <dsp:txXfrm>
        <a:off x="5236996" y="3450502"/>
        <a:ext cx="1158382" cy="561715"/>
      </dsp:txXfrm>
    </dsp:sp>
    <dsp:sp modelId="{8D882DC2-F210-417B-8605-15EF6B05B73B}">
      <dsp:nvSpPr>
        <dsp:cNvPr id="0" name=""/>
        <dsp:cNvSpPr/>
      </dsp:nvSpPr>
      <dsp:spPr>
        <a:xfrm rot="4249260">
          <a:off x="4254363" y="3719978"/>
          <a:ext cx="1452980" cy="22763"/>
        </a:xfrm>
        <a:custGeom>
          <a:avLst/>
          <a:gdLst/>
          <a:ahLst/>
          <a:cxnLst/>
          <a:rect l="0" t="0" r="0" b="0"/>
          <a:pathLst>
            <a:path>
              <a:moveTo>
                <a:pt x="0" y="11381"/>
              </a:moveTo>
              <a:lnTo>
                <a:pt x="1452980" y="11381"/>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44528" y="3695035"/>
        <a:ext cx="72649" cy="72649"/>
      </dsp:txXfrm>
    </dsp:sp>
    <dsp:sp modelId="{47563EC0-A2C6-45B7-BEEC-7CDF4DF8ABD6}">
      <dsp:nvSpPr>
        <dsp:cNvPr id="0" name=""/>
        <dsp:cNvSpPr/>
      </dsp:nvSpPr>
      <dsp:spPr>
        <a:xfrm>
          <a:off x="5219520" y="4119193"/>
          <a:ext cx="1193334" cy="5966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Term Loan</a:t>
          </a:r>
          <a:endParaRPr lang="en-US" sz="1400" kern="1200"/>
        </a:p>
      </dsp:txBody>
      <dsp:txXfrm>
        <a:off x="5236996" y="4136669"/>
        <a:ext cx="1158382" cy="56171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7CC53A-F4C3-4284-A9D3-F939B80BEB05}"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E02DE-95D5-4EE6-B030-B5952441A500}" type="slidenum">
              <a:rPr lang="en-US" smtClean="0"/>
              <a:t>‹#›</a:t>
            </a:fld>
            <a:endParaRPr lang="en-US"/>
          </a:p>
        </p:txBody>
      </p:sp>
    </p:spTree>
    <p:extLst>
      <p:ext uri="{BB962C8B-B14F-4D97-AF65-F5344CB8AC3E}">
        <p14:creationId xmlns:p14="http://schemas.microsoft.com/office/powerpoint/2010/main" val="1294915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331E2C-4484-4257-A028-0D68AE8E725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16463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31E2C-4484-4257-A028-0D68AE8E725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3513249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31E2C-4484-4257-A028-0D68AE8E725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3747084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31E2C-4484-4257-A028-0D68AE8E725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0DD06-CC59-40CD-B180-D9025C3F3378}"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50481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31E2C-4484-4257-A028-0D68AE8E725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209199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331E2C-4484-4257-A028-0D68AE8E725D}"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391035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331E2C-4484-4257-A028-0D68AE8E725D}"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343207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331E2C-4484-4257-A028-0D68AE8E725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4172566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331E2C-4484-4257-A028-0D68AE8E725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3162149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331E2C-4484-4257-A028-0D68AE8E725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78591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331E2C-4484-4257-A028-0D68AE8E725D}"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90797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331E2C-4484-4257-A028-0D68AE8E725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3275631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331E2C-4484-4257-A028-0D68AE8E725D}"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252368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331E2C-4484-4257-A028-0D68AE8E725D}"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71924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8331E2C-4484-4257-A028-0D68AE8E725D}" type="datetimeFigureOut">
              <a:rPr lang="en-US" smtClean="0"/>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4126593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31E2C-4484-4257-A028-0D68AE8E725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2449194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31E2C-4484-4257-A028-0D68AE8E725D}"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0DD06-CC59-40CD-B180-D9025C3F3378}" type="slidenum">
              <a:rPr lang="en-US" smtClean="0"/>
              <a:t>‹#›</a:t>
            </a:fld>
            <a:endParaRPr lang="en-US"/>
          </a:p>
        </p:txBody>
      </p:sp>
    </p:spTree>
    <p:extLst>
      <p:ext uri="{BB962C8B-B14F-4D97-AF65-F5344CB8AC3E}">
        <p14:creationId xmlns:p14="http://schemas.microsoft.com/office/powerpoint/2010/main" val="1168150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8331E2C-4484-4257-A028-0D68AE8E725D}" type="datetimeFigureOut">
              <a:rPr lang="en-US" smtClean="0"/>
              <a:t>10/7/2024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AB0DD06-CC59-40CD-B180-D9025C3F3378}" type="slidenum">
              <a:rPr lang="en-US" smtClean="0"/>
              <a:t>‹#›</a:t>
            </a:fld>
            <a:endParaRPr lang="en-US"/>
          </a:p>
        </p:txBody>
      </p:sp>
    </p:spTree>
    <p:extLst>
      <p:ext uri="{BB962C8B-B14F-4D97-AF65-F5344CB8AC3E}">
        <p14:creationId xmlns:p14="http://schemas.microsoft.com/office/powerpoint/2010/main" val="23474487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jp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077879-E738-4A0D-A5D8-3927C6E33806}"/>
              </a:ext>
            </a:extLst>
          </p:cNvPr>
          <p:cNvSpPr txBox="1"/>
          <p:nvPr/>
        </p:nvSpPr>
        <p:spPr>
          <a:xfrm>
            <a:off x="565608" y="2584133"/>
            <a:ext cx="11626392" cy="1477328"/>
          </a:xfrm>
          <a:prstGeom prst="rect">
            <a:avLst/>
          </a:prstGeom>
          <a:noFill/>
        </p:spPr>
        <p:txBody>
          <a:bodyPr wrap="square" rtlCol="0">
            <a:spAutoFit/>
          </a:bodyPr>
          <a:lstStyle/>
          <a:p>
            <a:r>
              <a:rPr lang="en-US" sz="7200" b="1" dirty="0">
                <a:highlight>
                  <a:srgbClr val="C0C0C0"/>
                </a:highlight>
                <a:latin typeface="Times New Roman" panose="02020603050405020304" pitchFamily="18" charset="0"/>
                <a:cs typeface="Times New Roman" panose="02020603050405020304" pitchFamily="18" charset="0"/>
              </a:rPr>
              <a:t>Welcome to my Presentation</a:t>
            </a:r>
          </a:p>
          <a:p>
            <a:endParaRPr lang="en-US" dirty="0"/>
          </a:p>
        </p:txBody>
      </p:sp>
    </p:spTree>
    <p:extLst>
      <p:ext uri="{BB962C8B-B14F-4D97-AF65-F5344CB8AC3E}">
        <p14:creationId xmlns:p14="http://schemas.microsoft.com/office/powerpoint/2010/main" val="198158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7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9D3A75-9F2D-435A-94CB-8C95F012F784}"/>
              </a:ext>
            </a:extLst>
          </p:cNvPr>
          <p:cNvSpPr txBox="1"/>
          <p:nvPr/>
        </p:nvSpPr>
        <p:spPr>
          <a:xfrm>
            <a:off x="1233144" y="1799935"/>
            <a:ext cx="9725712" cy="2951064"/>
          </a:xfrm>
          <a:prstGeom prst="rect">
            <a:avLst/>
          </a:prstGeom>
          <a:noFill/>
        </p:spPr>
        <p:txBody>
          <a:bodyPr wrap="square">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doing the overall analysis it can be concluded that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Agrani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Bank Limited is satisfactorily managing its asset-liability by applying various competitive strategies.  Undoubtedly,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Agrani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Bank is the modern banks in Bangladesh among the other banks which is handling its assets and liabilities with great efficiency and skill. The bank is attempting to implement the most recent approaches for the ALM process and risk management strategy in order to maintain a competitive advantage over its current and potential competitors.  The number of customers in this bank is increasing every year due to the stable ratio of liquidity and low-risk rate.</a:t>
            </a:r>
          </a:p>
        </p:txBody>
      </p:sp>
      <p:sp>
        <p:nvSpPr>
          <p:cNvPr id="4" name="TextBox 3">
            <a:extLst>
              <a:ext uri="{FF2B5EF4-FFF2-40B4-BE49-F238E27FC236}">
                <a16:creationId xmlns:a16="http://schemas.microsoft.com/office/drawing/2014/main" id="{876E55AE-4B64-4415-B875-1E6DB8D476FA}"/>
              </a:ext>
            </a:extLst>
          </p:cNvPr>
          <p:cNvSpPr txBox="1"/>
          <p:nvPr/>
        </p:nvSpPr>
        <p:spPr>
          <a:xfrm>
            <a:off x="2009480" y="744717"/>
            <a:ext cx="8173039" cy="905056"/>
          </a:xfrm>
          <a:prstGeom prst="rect">
            <a:avLst/>
          </a:prstGeom>
          <a:noFill/>
        </p:spPr>
        <p:txBody>
          <a:bodyPr wrap="square" rtlCol="0">
            <a:spAutoFit/>
          </a:bodyPr>
          <a:lstStyle/>
          <a:p>
            <a:pPr marL="0" marR="0" algn="ctr">
              <a:lnSpc>
                <a:spcPct val="150000"/>
              </a:lnSpc>
              <a:spcBef>
                <a:spcPts val="1200"/>
              </a:spcBef>
              <a:spcAft>
                <a:spcPts val="0"/>
              </a:spcAft>
            </a:pPr>
            <a:r>
              <a:rPr lang="en-US" sz="40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CONCLUSION</a:t>
            </a:r>
          </a:p>
        </p:txBody>
      </p:sp>
      <p:pic>
        <p:nvPicPr>
          <p:cNvPr id="6" name="Picture 5">
            <a:extLst>
              <a:ext uri="{FF2B5EF4-FFF2-40B4-BE49-F238E27FC236}">
                <a16:creationId xmlns:a16="http://schemas.microsoft.com/office/drawing/2014/main" id="{A3700B28-DBFB-4B37-83EC-E35EC6CE6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810" y="515497"/>
            <a:ext cx="1139340" cy="1134276"/>
          </a:xfrm>
          <a:prstGeom prst="rect">
            <a:avLst/>
          </a:prstGeom>
        </p:spPr>
      </p:pic>
    </p:spTree>
    <p:extLst>
      <p:ext uri="{BB962C8B-B14F-4D97-AF65-F5344CB8AC3E}">
        <p14:creationId xmlns:p14="http://schemas.microsoft.com/office/powerpoint/2010/main" val="2428195734"/>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C65ABE-5FA1-4C96-8FEE-3843B54486CB}"/>
              </a:ext>
            </a:extLst>
          </p:cNvPr>
          <p:cNvSpPr/>
          <p:nvPr/>
        </p:nvSpPr>
        <p:spPr>
          <a:xfrm>
            <a:off x="3584479" y="2767280"/>
            <a:ext cx="5023042" cy="1323439"/>
          </a:xfrm>
          <a:prstGeom prst="rect">
            <a:avLst/>
          </a:prstGeom>
          <a:noFill/>
        </p:spPr>
        <p:txBody>
          <a:bodyPr wrap="none" lIns="91440" tIns="45720" rIns="91440" bIns="45720">
            <a:spAutoFit/>
          </a:bodyPr>
          <a:lstStyle/>
          <a:p>
            <a:pPr algn="ct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Thank</a:t>
            </a:r>
            <a:r>
              <a:rPr lang="en-US" sz="8000" b="1" dirty="0">
                <a:ln w="12700">
                  <a:solidFill>
                    <a:sysClr val="windowText" lastClr="000000"/>
                  </a:solidFill>
                  <a:prstDash val="solid"/>
                </a:ln>
                <a:solidFill>
                  <a:sysClr val="windowText" lastClr="00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You</a:t>
            </a:r>
            <a:endParaRPr lang="en-US" sz="8000" b="1" dirty="0">
              <a:ln w="12700">
                <a:solidFill>
                  <a:sysClr val="windowText" lastClr="000000"/>
                </a:solidFill>
                <a:prstDash val="solid"/>
              </a:ln>
              <a:solidFill>
                <a:sysClr val="windowText" lastClr="00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328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8290D7-1662-417D-A21B-BD3FC1105544}"/>
              </a:ext>
            </a:extLst>
          </p:cNvPr>
          <p:cNvPicPr/>
          <p:nvPr/>
        </p:nvPicPr>
        <p:blipFill>
          <a:blip r:embed="rId2">
            <a:extLst>
              <a:ext uri="{28A0092B-C50C-407E-A947-70E740481C1C}">
                <a14:useLocalDpi xmlns:a14="http://schemas.microsoft.com/office/drawing/2010/main" val="0"/>
              </a:ext>
            </a:extLst>
          </a:blip>
          <a:stretch>
            <a:fillRect/>
          </a:stretch>
        </p:blipFill>
        <p:spPr>
          <a:xfrm>
            <a:off x="1637233" y="1574277"/>
            <a:ext cx="8917534" cy="3563332"/>
          </a:xfrm>
          <a:prstGeom prst="rect">
            <a:avLst/>
          </a:prstGeom>
        </p:spPr>
      </p:pic>
    </p:spTree>
    <p:extLst>
      <p:ext uri="{BB962C8B-B14F-4D97-AF65-F5344CB8AC3E}">
        <p14:creationId xmlns:p14="http://schemas.microsoft.com/office/powerpoint/2010/main" val="309329638"/>
      </p:ext>
    </p:extLst>
  </p:cSld>
  <p:clrMapOvr>
    <a:masterClrMapping/>
  </p:clrMapOvr>
  <mc:AlternateContent xmlns:mc="http://schemas.openxmlformats.org/markup-compatibility/2006" xmlns:p14="http://schemas.microsoft.com/office/powerpoint/2010/main">
    <mc:Choice Requires="p14">
      <p:transition spd="slow" p14:dur="1750" advTm="1000">
        <p:wipe/>
      </p:transition>
    </mc:Choice>
    <mc:Fallback xmlns="">
      <p:transition spd="slow" advTm="1000">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AE1B6D-BDC9-4154-93DB-989BB65DB9FA}"/>
              </a:ext>
            </a:extLst>
          </p:cNvPr>
          <p:cNvSpPr txBox="1"/>
          <p:nvPr/>
        </p:nvSpPr>
        <p:spPr>
          <a:xfrm>
            <a:off x="2335589" y="1258089"/>
            <a:ext cx="8361575" cy="4170372"/>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lnSpc>
                <a:spcPct val="150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Monika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Akter</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Prema</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Batch ID: 25</a:t>
            </a:r>
          </a:p>
          <a:p>
            <a:pPr marL="0" marR="0" algn="just">
              <a:lnSpc>
                <a:spcPct val="150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Batch No: 21</a:t>
            </a:r>
          </a:p>
          <a:p>
            <a:pPr marL="0" marR="0" algn="just">
              <a:lnSpc>
                <a:spcPct val="150000"/>
              </a:lnSpc>
              <a:spcBef>
                <a:spcPts val="0"/>
              </a:spcBef>
              <a:spcAft>
                <a:spcPts val="8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Department: Accounting and Information Systems</a:t>
            </a:r>
          </a:p>
          <a:p>
            <a:pPr marL="0" marR="0" algn="just">
              <a:lnSpc>
                <a:spcPct val="150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Date: </a:t>
            </a:r>
            <a:r>
              <a:rPr lang="en-US" sz="2400" b="1" dirty="0">
                <a:latin typeface="Times New Roman" panose="02020603050405020304" pitchFamily="18" charset="0"/>
                <a:ea typeface="Calibri" panose="020F0502020204030204" pitchFamily="34" charset="0"/>
                <a:cs typeface="Times New Roman" panose="02020603050405020304" pitchFamily="18" charset="0"/>
              </a:rPr>
              <a:t>06.10.2024</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8416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25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heel(1)">
                                      <p:cBhvr>
                                        <p:cTn id="7" dur="2000"/>
                                        <p:tgtEl>
                                          <p:spTgt spid="2">
                                            <p:txEl>
                                              <p:pRg st="1" end="1"/>
                                            </p:txEl>
                                          </p:spTgt>
                                        </p:tgtEl>
                                      </p:cBhvr>
                                    </p:animEffect>
                                  </p:childTnLst>
                                </p:cTn>
                              </p:par>
                              <p:par>
                                <p:cTn id="8" presetID="21" presetClass="entr" presetSubtype="1" fill="hold" nodeType="withEffect">
                                  <p:stCondLst>
                                    <p:cond delay="20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wheel(1)">
                                      <p:cBhvr>
                                        <p:cTn id="10" dur="2000"/>
                                        <p:tgtEl>
                                          <p:spTgt spid="2">
                                            <p:txEl>
                                              <p:pRg st="2" end="2"/>
                                            </p:txEl>
                                          </p:spTgt>
                                        </p:tgtEl>
                                      </p:cBhvr>
                                    </p:animEffect>
                                  </p:childTnLst>
                                </p:cTn>
                              </p:par>
                              <p:par>
                                <p:cTn id="11" presetID="21" presetClass="entr" presetSubtype="1" fill="hold" nodeType="withEffect">
                                  <p:stCondLst>
                                    <p:cond delay="25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wheel(1)">
                                      <p:cBhvr>
                                        <p:cTn id="13" dur="2000"/>
                                        <p:tgtEl>
                                          <p:spTgt spid="2">
                                            <p:txEl>
                                              <p:pRg st="3" end="3"/>
                                            </p:txEl>
                                          </p:spTgt>
                                        </p:tgtEl>
                                      </p:cBhvr>
                                    </p:animEffect>
                                  </p:childTnLst>
                                </p:cTn>
                              </p:par>
                              <p:par>
                                <p:cTn id="14" presetID="21" presetClass="entr" presetSubtype="1" fill="hold" nodeType="withEffect">
                                  <p:stCondLst>
                                    <p:cond delay="50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wheel(1)">
                                      <p:cBhvr>
                                        <p:cTn id="16" dur="2000"/>
                                        <p:tgtEl>
                                          <p:spTgt spid="2">
                                            <p:txEl>
                                              <p:pRg st="4" end="4"/>
                                            </p:txEl>
                                          </p:spTgt>
                                        </p:tgtEl>
                                      </p:cBhvr>
                                    </p:animEffect>
                                  </p:childTnLst>
                                </p:cTn>
                              </p:par>
                              <p:par>
                                <p:cTn id="17" presetID="21" presetClass="entr" presetSubtype="1" fill="hold" nodeType="withEffect">
                                  <p:stCondLst>
                                    <p:cond delay="25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wheel(1)">
                                      <p:cBhvr>
                                        <p:cTn id="19" dur="2000"/>
                                        <p:tgtEl>
                                          <p:spTgt spid="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wheel(1)">
                                      <p:cBhvr>
                                        <p:cTn id="24"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67BA7-F364-41CD-B700-29D59C37E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423" y="853911"/>
            <a:ext cx="1528436" cy="1521643"/>
          </a:xfrm>
          <a:prstGeom prst="rect">
            <a:avLst/>
          </a:prstGeom>
        </p:spPr>
      </p:pic>
      <p:sp>
        <p:nvSpPr>
          <p:cNvPr id="5" name="Rectangle 4">
            <a:extLst>
              <a:ext uri="{FF2B5EF4-FFF2-40B4-BE49-F238E27FC236}">
                <a16:creationId xmlns:a16="http://schemas.microsoft.com/office/drawing/2014/main" id="{8F54C8B5-9FDA-47F4-A9F1-D4A1DD88B9D0}"/>
              </a:ext>
            </a:extLst>
          </p:cNvPr>
          <p:cNvSpPr/>
          <p:nvPr/>
        </p:nvSpPr>
        <p:spPr>
          <a:xfrm>
            <a:off x="780550" y="2850669"/>
            <a:ext cx="11290776" cy="120032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br>
              <a:rPr lang="en-US" sz="36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3600" b="1" cap="none" spc="0" dirty="0">
              <a:ln/>
              <a:solidFill>
                <a:schemeClr val="accent3"/>
              </a:solidFill>
              <a:effectLst/>
            </a:endParaRPr>
          </a:p>
        </p:txBody>
      </p:sp>
      <p:sp>
        <p:nvSpPr>
          <p:cNvPr id="6" name="TextBox 5">
            <a:extLst>
              <a:ext uri="{FF2B5EF4-FFF2-40B4-BE49-F238E27FC236}">
                <a16:creationId xmlns:a16="http://schemas.microsoft.com/office/drawing/2014/main" id="{BE63D3CC-19B5-49E3-9394-D6BE7D7B6245}"/>
              </a:ext>
            </a:extLst>
          </p:cNvPr>
          <p:cNvSpPr txBox="1"/>
          <p:nvPr/>
        </p:nvSpPr>
        <p:spPr>
          <a:xfrm>
            <a:off x="1161067" y="2604448"/>
            <a:ext cx="10529741" cy="1446550"/>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Asset Liability Management Procedures- A Study on </a:t>
            </a:r>
            <a:r>
              <a:rPr lang="en-US" sz="4400" b="1" dirty="0" err="1">
                <a:latin typeface="Times New Roman" panose="02020603050405020304" pitchFamily="18" charset="0"/>
                <a:cs typeface="Times New Roman" panose="02020603050405020304" pitchFamily="18" charset="0"/>
              </a:rPr>
              <a:t>Agrani</a:t>
            </a:r>
            <a:r>
              <a:rPr lang="en-US" sz="4400" b="1" dirty="0">
                <a:latin typeface="Times New Roman" panose="02020603050405020304" pitchFamily="18" charset="0"/>
                <a:cs typeface="Times New Roman" panose="02020603050405020304" pitchFamily="18" charset="0"/>
              </a:rPr>
              <a:t> Bank Limited</a:t>
            </a:r>
          </a:p>
        </p:txBody>
      </p:sp>
    </p:spTree>
    <p:extLst>
      <p:ext uri="{BB962C8B-B14F-4D97-AF65-F5344CB8AC3E}">
        <p14:creationId xmlns:p14="http://schemas.microsoft.com/office/powerpoint/2010/main" val="191911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mph" presetSubtype="0" fill="hold" nodeType="clickEffect">
                                  <p:stCondLst>
                                    <p:cond delay="0"/>
                                  </p:stCondLst>
                                  <p:iterate type="lt">
                                    <p:tmPct val="4000"/>
                                  </p:iterate>
                                  <p:childTnLst>
                                    <p:set>
                                      <p:cBhvr override="childStyle">
                                        <p:cTn id="11" dur="500" fill="hold"/>
                                        <p:tgtEl>
                                          <p:spTgt spid="5">
                                            <p:txEl>
                                              <p:pRg st="0" end="0"/>
                                            </p:txEl>
                                          </p:spTgt>
                                        </p:tgtEl>
                                        <p:attrNameLst>
                                          <p:attrName>style.color</p:attrName>
                                        </p:attrNameLst>
                                      </p:cBhvr>
                                      <p:to>
                                        <p:clrVal>
                                          <a:schemeClr val="accent2"/>
                                        </p:clrVal>
                                      </p:to>
                                    </p:set>
                                    <p:set>
                                      <p:cBhvr>
                                        <p:cTn id="12" dur="500" fill="hold"/>
                                        <p:tgtEl>
                                          <p:spTgt spid="5">
                                            <p:txEl>
                                              <p:pRg st="0" end="0"/>
                                            </p:txEl>
                                          </p:spTgt>
                                        </p:tgtEl>
                                        <p:attrNameLst>
                                          <p:attrName>fillcolor</p:attrName>
                                        </p:attrNameLst>
                                      </p:cBhvr>
                                      <p:to>
                                        <p:clrVal>
                                          <a:schemeClr val="accent2"/>
                                        </p:clrVal>
                                      </p:to>
                                    </p:set>
                                    <p:set>
                                      <p:cBhvr>
                                        <p:cTn id="13" dur="500" fill="hold"/>
                                        <p:tgtEl>
                                          <p:spTgt spid="5">
                                            <p:txEl>
                                              <p:pRg st="0" end="0"/>
                                            </p:txEl>
                                          </p:spTgt>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464D8-6E41-4879-87C1-D069875AE3A1}"/>
              </a:ext>
            </a:extLst>
          </p:cNvPr>
          <p:cNvSpPr txBox="1"/>
          <p:nvPr/>
        </p:nvSpPr>
        <p:spPr>
          <a:xfrm>
            <a:off x="1288330" y="2205588"/>
            <a:ext cx="10174664" cy="2031325"/>
          </a:xfrm>
          <a:prstGeom prst="rect">
            <a:avLst/>
          </a:prstGeom>
          <a:noFill/>
        </p:spPr>
        <p:txBody>
          <a:bodyPr wrap="square" rtlCol="0">
            <a:spAutoFit/>
          </a:bodyPr>
          <a:lstStyle/>
          <a:p>
            <a:pPr marL="0" marR="0" algn="just">
              <a:lnSpc>
                <a:spcPct val="150000"/>
              </a:lnSpc>
              <a:spcBef>
                <a:spcPts val="1200"/>
              </a:spcBef>
              <a:spcAft>
                <a:spcPts val="0"/>
              </a:spcAft>
            </a:pPr>
            <a:r>
              <a:rPr lang="en-US" sz="1800" dirty="0">
                <a:effectLst/>
                <a:latin typeface="Times New Roman" panose="02020603050405020304" pitchFamily="18" charset="0"/>
                <a:ea typeface="Calibri" panose="020F0502020204030204" pitchFamily="34" charset="0"/>
              </a:rPr>
              <a:t>The asset and liability management policy of </a:t>
            </a:r>
            <a:r>
              <a:rPr lang="en-US" sz="1800" dirty="0" err="1">
                <a:effectLst/>
                <a:latin typeface="Times New Roman" panose="02020603050405020304" pitchFamily="18" charset="0"/>
                <a:ea typeface="Calibri" panose="020F0502020204030204" pitchFamily="34" charset="0"/>
              </a:rPr>
              <a:t>Agrani</a:t>
            </a:r>
            <a:r>
              <a:rPr lang="en-US" sz="1800" dirty="0">
                <a:effectLst/>
                <a:latin typeface="Times New Roman" panose="02020603050405020304" pitchFamily="18" charset="0"/>
                <a:ea typeface="Calibri" panose="020F0502020204030204" pitchFamily="34" charset="0"/>
              </a:rPr>
              <a:t> Bank Limited is made following the guidelines and rules of the central bank of Bangladesh (Bangladesh Bank) to run the banking process readily.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project, I have discussed the pieces of literature statement on asset and liability management procedures as well as different kinds of operations related to the assets and liabilities of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Agrani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Bank Limited. </a:t>
            </a:r>
          </a:p>
          <a:p>
            <a:endParaRPr lang="en-US" dirty="0"/>
          </a:p>
        </p:txBody>
      </p:sp>
      <p:sp>
        <p:nvSpPr>
          <p:cNvPr id="3" name="TextBox 2">
            <a:extLst>
              <a:ext uri="{FF2B5EF4-FFF2-40B4-BE49-F238E27FC236}">
                <a16:creationId xmlns:a16="http://schemas.microsoft.com/office/drawing/2014/main" id="{F4446C46-0D22-4080-8EF1-CC6C4A0E7C7A}"/>
              </a:ext>
            </a:extLst>
          </p:cNvPr>
          <p:cNvSpPr txBox="1"/>
          <p:nvPr/>
        </p:nvSpPr>
        <p:spPr>
          <a:xfrm>
            <a:off x="2108462" y="1220703"/>
            <a:ext cx="7720552" cy="984885"/>
          </a:xfrm>
          <a:prstGeom prst="rect">
            <a:avLst/>
          </a:prstGeom>
          <a:noFill/>
        </p:spPr>
        <p:txBody>
          <a:bodyPr wrap="square" rtlCol="0">
            <a:spAutoFit/>
          </a:bodyPr>
          <a:lstStyle/>
          <a:p>
            <a:pPr algn="ctr"/>
            <a:r>
              <a:rPr lang="en-US" sz="4000" b="1"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INTRODUCTION</a:t>
            </a:r>
            <a:endParaRPr lang="en-US" sz="4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6CF4CCEC-9E23-4AEC-AEC5-B0B8121A4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06" y="999241"/>
            <a:ext cx="901880" cy="897872"/>
          </a:xfrm>
          <a:prstGeom prst="rect">
            <a:avLst/>
          </a:prstGeom>
        </p:spPr>
      </p:pic>
    </p:spTree>
    <p:extLst>
      <p:ext uri="{BB962C8B-B14F-4D97-AF65-F5344CB8AC3E}">
        <p14:creationId xmlns:p14="http://schemas.microsoft.com/office/powerpoint/2010/main" val="95348247"/>
      </p:ext>
    </p:extLst>
  </p:cSld>
  <p:clrMapOvr>
    <a:masterClrMapping/>
  </p:clrMapOvr>
  <p:transition spd="slow" advTm="1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D20A0F0-C5DE-40E7-8524-5807F07A9AAE}"/>
              </a:ext>
            </a:extLst>
          </p:cNvPr>
          <p:cNvGraphicFramePr/>
          <p:nvPr>
            <p:extLst>
              <p:ext uri="{D42A27DB-BD31-4B8C-83A1-F6EECF244321}">
                <p14:modId xmlns:p14="http://schemas.microsoft.com/office/powerpoint/2010/main" val="2675980645"/>
              </p:ext>
            </p:extLst>
          </p:nvPr>
        </p:nvGraphicFramePr>
        <p:xfrm>
          <a:off x="1079205" y="1645010"/>
          <a:ext cx="8291038" cy="4718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86CFBB9-5BEE-49A6-AE45-E11414E10DCA}"/>
              </a:ext>
            </a:extLst>
          </p:cNvPr>
          <p:cNvSpPr txBox="1"/>
          <p:nvPr/>
        </p:nvSpPr>
        <p:spPr>
          <a:xfrm>
            <a:off x="2839742" y="754144"/>
            <a:ext cx="5618375" cy="646331"/>
          </a:xfrm>
          <a:prstGeom prst="rect">
            <a:avLst/>
          </a:prstGeom>
          <a:noFill/>
        </p:spPr>
        <p:txBody>
          <a:bodyPr wrap="square" rtlCol="0">
            <a:spAutoFit/>
          </a:bodyPr>
          <a:lstStyle/>
          <a:p>
            <a:r>
              <a:rPr lang="en-US" sz="3600" b="1" dirty="0">
                <a:highlight>
                  <a:srgbClr val="C0C0C0"/>
                </a:highlight>
                <a:latin typeface="Times New Roman" panose="02020603050405020304" pitchFamily="18" charset="0"/>
                <a:cs typeface="Times New Roman" panose="02020603050405020304" pitchFamily="18" charset="0"/>
              </a:rPr>
              <a:t>Key Products and Services</a:t>
            </a:r>
          </a:p>
        </p:txBody>
      </p:sp>
      <p:pic>
        <p:nvPicPr>
          <p:cNvPr id="5" name="Picture 4">
            <a:extLst>
              <a:ext uri="{FF2B5EF4-FFF2-40B4-BE49-F238E27FC236}">
                <a16:creationId xmlns:a16="http://schemas.microsoft.com/office/drawing/2014/main" id="{CACA07DC-AB8C-4138-AECF-E81AEE39C2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1423" y="646522"/>
            <a:ext cx="895596" cy="891616"/>
          </a:xfrm>
          <a:prstGeom prst="rect">
            <a:avLst/>
          </a:prstGeom>
        </p:spPr>
      </p:pic>
    </p:spTree>
    <p:extLst>
      <p:ext uri="{BB962C8B-B14F-4D97-AF65-F5344CB8AC3E}">
        <p14:creationId xmlns:p14="http://schemas.microsoft.com/office/powerpoint/2010/main" val="296667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E29E33B-4EA9-4F4A-97EA-EF24603D8E99}"/>
              </a:ext>
            </a:extLst>
          </p:cNvPr>
          <p:cNvGraphicFramePr>
            <a:graphicFrameLocks noGrp="1"/>
          </p:cNvGraphicFramePr>
          <p:nvPr>
            <p:extLst>
              <p:ext uri="{D42A27DB-BD31-4B8C-83A1-F6EECF244321}">
                <p14:modId xmlns:p14="http://schemas.microsoft.com/office/powerpoint/2010/main" val="1127178329"/>
              </p:ext>
            </p:extLst>
          </p:nvPr>
        </p:nvGraphicFramePr>
        <p:xfrm>
          <a:off x="590353" y="1511719"/>
          <a:ext cx="11187260" cy="4087805"/>
        </p:xfrm>
        <a:graphic>
          <a:graphicData uri="http://schemas.openxmlformats.org/drawingml/2006/table">
            <a:tbl>
              <a:tblPr>
                <a:tableStyleId>{5C22544A-7EE6-4342-B048-85BDC9FD1C3A}</a:tableStyleId>
              </a:tblPr>
              <a:tblGrid>
                <a:gridCol w="1741603">
                  <a:extLst>
                    <a:ext uri="{9D8B030D-6E8A-4147-A177-3AD203B41FA5}">
                      <a16:colId xmlns:a16="http://schemas.microsoft.com/office/drawing/2014/main" val="2130180712"/>
                    </a:ext>
                  </a:extLst>
                </a:gridCol>
                <a:gridCol w="1385740">
                  <a:extLst>
                    <a:ext uri="{9D8B030D-6E8A-4147-A177-3AD203B41FA5}">
                      <a16:colId xmlns:a16="http://schemas.microsoft.com/office/drawing/2014/main" val="4279462672"/>
                    </a:ext>
                  </a:extLst>
                </a:gridCol>
                <a:gridCol w="1545996">
                  <a:extLst>
                    <a:ext uri="{9D8B030D-6E8A-4147-A177-3AD203B41FA5}">
                      <a16:colId xmlns:a16="http://schemas.microsoft.com/office/drawing/2014/main" val="2396070141"/>
                    </a:ext>
                  </a:extLst>
                </a:gridCol>
                <a:gridCol w="1423447">
                  <a:extLst>
                    <a:ext uri="{9D8B030D-6E8A-4147-A177-3AD203B41FA5}">
                      <a16:colId xmlns:a16="http://schemas.microsoft.com/office/drawing/2014/main" val="1893335121"/>
                    </a:ext>
                  </a:extLst>
                </a:gridCol>
                <a:gridCol w="1621410">
                  <a:extLst>
                    <a:ext uri="{9D8B030D-6E8A-4147-A177-3AD203B41FA5}">
                      <a16:colId xmlns:a16="http://schemas.microsoft.com/office/drawing/2014/main" val="427215148"/>
                    </a:ext>
                  </a:extLst>
                </a:gridCol>
                <a:gridCol w="1725106">
                  <a:extLst>
                    <a:ext uri="{9D8B030D-6E8A-4147-A177-3AD203B41FA5}">
                      <a16:colId xmlns:a16="http://schemas.microsoft.com/office/drawing/2014/main" val="2346555994"/>
                    </a:ext>
                  </a:extLst>
                </a:gridCol>
                <a:gridCol w="1743958">
                  <a:extLst>
                    <a:ext uri="{9D8B030D-6E8A-4147-A177-3AD203B41FA5}">
                      <a16:colId xmlns:a16="http://schemas.microsoft.com/office/drawing/2014/main" val="1177885756"/>
                    </a:ext>
                  </a:extLst>
                </a:gridCol>
              </a:tblGrid>
              <a:tr h="646585">
                <a:tc>
                  <a:txBody>
                    <a:bodyPr/>
                    <a:lstStyle/>
                    <a:p>
                      <a:pPr algn="just" fontAlgn="ctr"/>
                      <a:r>
                        <a:rPr lang="en-US" sz="1600" u="none" strike="noStrike" dirty="0">
                          <a:effectLst/>
                          <a:latin typeface="Times New Roman" panose="02020603050405020304" pitchFamily="18" charset="0"/>
                          <a:cs typeface="Times New Roman" panose="02020603050405020304" pitchFamily="18" charset="0"/>
                        </a:rPr>
                        <a:t>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just" fontAlgn="ctr"/>
                      <a:r>
                        <a:rPr lang="en-US" sz="1600" b="1" u="none" strike="noStrike" dirty="0">
                          <a:effectLst/>
                          <a:latin typeface="Times New Roman" panose="02020603050405020304" pitchFamily="18" charset="0"/>
                          <a:cs typeface="Times New Roman" panose="02020603050405020304" pitchFamily="18" charset="0"/>
                        </a:rPr>
                        <a:t>Up to 1 Month</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just" fontAlgn="ctr"/>
                      <a:r>
                        <a:rPr lang="en-US" sz="1600" b="1" u="none" strike="noStrike" dirty="0">
                          <a:effectLst/>
                          <a:latin typeface="Times New Roman" panose="02020603050405020304" pitchFamily="18" charset="0"/>
                          <a:cs typeface="Times New Roman" panose="02020603050405020304" pitchFamily="18" charset="0"/>
                        </a:rPr>
                        <a:t>1-3 Month</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just" fontAlgn="ctr"/>
                      <a:r>
                        <a:rPr lang="en-US" sz="1600" b="1" u="none" strike="noStrike" dirty="0">
                          <a:effectLst/>
                          <a:latin typeface="Times New Roman" panose="02020603050405020304" pitchFamily="18" charset="0"/>
                          <a:cs typeface="Times New Roman" panose="02020603050405020304" pitchFamily="18" charset="0"/>
                        </a:rPr>
                        <a:t>3-12 Month</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just" fontAlgn="ctr"/>
                      <a:r>
                        <a:rPr lang="en-US" sz="1600" b="1" u="none" strike="noStrike" dirty="0">
                          <a:effectLst/>
                          <a:latin typeface="Times New Roman" panose="02020603050405020304" pitchFamily="18" charset="0"/>
                          <a:cs typeface="Times New Roman" panose="02020603050405020304" pitchFamily="18" charset="0"/>
                        </a:rPr>
                        <a:t>1-5 Years</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just" fontAlgn="ctr"/>
                      <a:r>
                        <a:rPr lang="en-US" sz="1600" b="1" u="none" strike="noStrike" dirty="0">
                          <a:effectLst/>
                          <a:latin typeface="Times New Roman" panose="02020603050405020304" pitchFamily="18" charset="0"/>
                          <a:cs typeface="Times New Roman" panose="02020603050405020304" pitchFamily="18" charset="0"/>
                        </a:rPr>
                        <a:t>More than 5 Years</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just" fontAlgn="ctr"/>
                      <a:r>
                        <a:rPr lang="en-US" sz="1600" b="1" u="none" strike="noStrike" dirty="0">
                          <a:effectLst/>
                          <a:latin typeface="Times New Roman" panose="02020603050405020304" pitchFamily="18" charset="0"/>
                          <a:cs typeface="Times New Roman" panose="02020603050405020304" pitchFamily="18" charset="0"/>
                        </a:rPr>
                        <a:t>Total</a:t>
                      </a:r>
                      <a:endParaRPr lang="en-US"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3691181618"/>
                  </a:ext>
                </a:extLst>
              </a:tr>
              <a:tr h="546601">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Total Current Assets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59,168,521,319</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142,757,852,708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266,778,882,555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322,581,505,970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388,104,090,932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1,179,390,853,484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3626584324"/>
                  </a:ext>
                </a:extLst>
              </a:tr>
              <a:tr h="556722">
                <a:tc>
                  <a:txBody>
                    <a:bodyPr/>
                    <a:lstStyle/>
                    <a:p>
                      <a:pPr algn="l" fontAlgn="ctr"/>
                      <a:r>
                        <a:rPr lang="en-US" sz="1600" u="none" strike="noStrike">
                          <a:effectLst/>
                          <a:latin typeface="Times New Roman" panose="02020603050405020304" pitchFamily="18" charset="0"/>
                          <a:cs typeface="Times New Roman" panose="02020603050405020304" pitchFamily="18" charset="0"/>
                        </a:rPr>
                        <a:t>Fixed Assets</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 </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15,617,824,744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15,617,824,744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804056303"/>
                  </a:ext>
                </a:extLst>
              </a:tr>
              <a:tr h="607333">
                <a:tc>
                  <a:txBody>
                    <a:bodyPr/>
                    <a:lstStyle/>
                    <a:p>
                      <a:pPr algn="l" fontAlgn="ctr"/>
                      <a:r>
                        <a:rPr lang="en-US" sz="1600" u="none" strike="noStrike">
                          <a:effectLst/>
                          <a:latin typeface="Times New Roman" panose="02020603050405020304" pitchFamily="18" charset="0"/>
                          <a:cs typeface="Times New Roman" panose="02020603050405020304" pitchFamily="18" charset="0"/>
                        </a:rPr>
                        <a:t>Total Assets</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59,168,521,319</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142,757,852,708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266,778,882,555</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322,581,505,970</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403,721,915,676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1,195,008,678,228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381422919"/>
                  </a:ext>
                </a:extLst>
              </a:tr>
              <a:tr h="530475">
                <a:tc>
                  <a:txBody>
                    <a:bodyPr/>
                    <a:lstStyle/>
                    <a:p>
                      <a:pPr algn="l" fontAlgn="ctr"/>
                      <a:r>
                        <a:rPr lang="en-US" sz="1600" u="none" strike="noStrike">
                          <a:effectLst/>
                          <a:latin typeface="Times New Roman" panose="02020603050405020304" pitchFamily="18" charset="0"/>
                          <a:cs typeface="Times New Roman" panose="02020603050405020304" pitchFamily="18" charset="0"/>
                        </a:rPr>
                        <a:t>Total Short-term liabilities</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53,305,034,418</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36,527,964,396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261,746,511,844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313,953,292,773</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264,406,987,353</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1,029,939,790,784</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848581409"/>
                  </a:ext>
                </a:extLst>
              </a:tr>
              <a:tr h="530475">
                <a:tc>
                  <a:txBody>
                    <a:bodyPr/>
                    <a:lstStyle/>
                    <a:p>
                      <a:pPr algn="l" fontAlgn="ctr"/>
                      <a:r>
                        <a:rPr lang="en-US" sz="1600" u="none" strike="noStrike">
                          <a:effectLst/>
                          <a:latin typeface="Times New Roman" panose="02020603050405020304" pitchFamily="18" charset="0"/>
                          <a:cs typeface="Times New Roman" panose="02020603050405020304" pitchFamily="18" charset="0"/>
                        </a:rPr>
                        <a:t>Total Long-term liabilities</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38100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124,498,172,768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124,498,172,768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634343714"/>
                  </a:ext>
                </a:extLst>
              </a:tr>
              <a:tr h="400967">
                <a:tc>
                  <a:txBody>
                    <a:bodyPr/>
                    <a:lstStyle/>
                    <a:p>
                      <a:pPr algn="l" fontAlgn="ctr"/>
                      <a:r>
                        <a:rPr lang="en-US" sz="1600" u="none" strike="noStrike">
                          <a:effectLst/>
                          <a:latin typeface="Times New Roman" panose="02020603050405020304" pitchFamily="18" charset="0"/>
                          <a:cs typeface="Times New Roman" panose="02020603050405020304" pitchFamily="18" charset="0"/>
                        </a:rPr>
                        <a:t>Total Liabilities</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53,305,034,418</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36,527,964,396</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261,746,511,844</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313,953,292,773</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388,905,160,121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1,154,437,963,552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3501194685"/>
                  </a:ext>
                </a:extLst>
              </a:tr>
              <a:tr h="268647">
                <a:tc>
                  <a:txBody>
                    <a:bodyPr/>
                    <a:lstStyle/>
                    <a:p>
                      <a:pPr algn="l" fontAlgn="ctr"/>
                      <a:r>
                        <a:rPr lang="en-US" sz="1600" u="none" strike="noStrike">
                          <a:effectLst/>
                          <a:latin typeface="Times New Roman" panose="02020603050405020304" pitchFamily="18" charset="0"/>
                          <a:cs typeface="Times New Roman" panose="02020603050405020304" pitchFamily="18" charset="0"/>
                        </a:rPr>
                        <a:t>Net Liquidity Gap</a:t>
                      </a:r>
                      <a:endParaRPr lang="en-US" sz="1600" b="1"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5,863,486,901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6,229,888,312</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a:effectLst/>
                          <a:latin typeface="Times New Roman" panose="02020603050405020304" pitchFamily="18" charset="0"/>
                          <a:cs typeface="Times New Roman" panose="02020603050405020304" pitchFamily="18" charset="0"/>
                        </a:rPr>
                        <a:t>5,032,370,711</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8,628,213,197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14,816,755,555</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ctr"/>
                      <a:r>
                        <a:rPr lang="en-US" sz="1600" u="none" strike="noStrike" dirty="0">
                          <a:effectLst/>
                          <a:latin typeface="Times New Roman" panose="02020603050405020304" pitchFamily="18" charset="0"/>
                          <a:cs typeface="Times New Roman" panose="02020603050405020304" pitchFamily="18" charset="0"/>
                        </a:rPr>
                        <a:t>40,570,714,676</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75102921"/>
                  </a:ext>
                </a:extLst>
              </a:tr>
            </a:tbl>
          </a:graphicData>
        </a:graphic>
      </p:graphicFrame>
      <p:sp>
        <p:nvSpPr>
          <p:cNvPr id="4" name="TextBox 3">
            <a:extLst>
              <a:ext uri="{FF2B5EF4-FFF2-40B4-BE49-F238E27FC236}">
                <a16:creationId xmlns:a16="http://schemas.microsoft.com/office/drawing/2014/main" id="{A06D3D7C-698A-4E3A-AFE4-AF629097BBFA}"/>
              </a:ext>
            </a:extLst>
          </p:cNvPr>
          <p:cNvSpPr txBox="1"/>
          <p:nvPr/>
        </p:nvSpPr>
        <p:spPr>
          <a:xfrm>
            <a:off x="2658359" y="597269"/>
            <a:ext cx="6447934" cy="661207"/>
          </a:xfrm>
          <a:prstGeom prst="rect">
            <a:avLst/>
          </a:prstGeom>
          <a:noFill/>
        </p:spPr>
        <p:txBody>
          <a:bodyPr wrap="square" rtlCol="0">
            <a:spAutoFit/>
          </a:bodyPr>
          <a:lstStyle/>
          <a:p>
            <a:pPr marL="0" marR="0" algn="ctr">
              <a:lnSpc>
                <a:spcPct val="150000"/>
              </a:lnSpc>
              <a:spcBef>
                <a:spcPts val="0"/>
              </a:spcBef>
              <a:spcAft>
                <a:spcPts val="800"/>
              </a:spcAft>
            </a:pPr>
            <a:r>
              <a:rPr lang="en-US" sz="2800" b="1" dirty="0">
                <a:effectLst/>
                <a:highlight>
                  <a:srgbClr val="C0C0C0"/>
                </a:highlight>
                <a:latin typeface="Times New Roman" panose="02020603050405020304" pitchFamily="18" charset="0"/>
                <a:ea typeface="Calibri" panose="020F0502020204030204" pitchFamily="34" charset="0"/>
                <a:cs typeface="Times New Roman" panose="02020603050405020304" pitchFamily="18" charset="0"/>
              </a:rPr>
              <a:t>Table 1: Maturity Analysis</a:t>
            </a:r>
            <a:endParaRPr lang="en-US" sz="2800" dirty="0">
              <a:effectLst/>
              <a:highlight>
                <a:srgbClr val="C0C0C0"/>
              </a:highligh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C4D018B-47F9-4F3C-947D-9F866C76E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129" y="491449"/>
            <a:ext cx="876743" cy="872846"/>
          </a:xfrm>
          <a:prstGeom prst="rect">
            <a:avLst/>
          </a:prstGeom>
        </p:spPr>
      </p:pic>
    </p:spTree>
    <p:extLst>
      <p:ext uri="{BB962C8B-B14F-4D97-AF65-F5344CB8AC3E}">
        <p14:creationId xmlns:p14="http://schemas.microsoft.com/office/powerpoint/2010/main" val="26953200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49091EAF-2DBD-4E8B-BBB5-B8217B899C44}"/>
              </a:ext>
            </a:extLst>
          </p:cNvPr>
          <p:cNvGraphicFramePr/>
          <p:nvPr>
            <p:extLst>
              <p:ext uri="{D42A27DB-BD31-4B8C-83A1-F6EECF244321}">
                <p14:modId xmlns:p14="http://schemas.microsoft.com/office/powerpoint/2010/main" val="2225950797"/>
              </p:ext>
            </p:extLst>
          </p:nvPr>
        </p:nvGraphicFramePr>
        <p:xfrm>
          <a:off x="1660689" y="989815"/>
          <a:ext cx="8870622" cy="4440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45716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631706511">
            <a:hlinkClick r:id="" action="ppaction://media"/>
            <a:extLst>
              <a:ext uri="{FF2B5EF4-FFF2-40B4-BE49-F238E27FC236}">
                <a16:creationId xmlns:a16="http://schemas.microsoft.com/office/drawing/2014/main" id="{17AEC54B-766B-4273-AE50-B788135BB4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0968" y="1276752"/>
            <a:ext cx="7652437" cy="4304496"/>
          </a:xfrm>
          <a:prstGeom prst="rect">
            <a:avLst/>
          </a:prstGeom>
        </p:spPr>
      </p:pic>
    </p:spTree>
    <p:extLst>
      <p:ext uri="{BB962C8B-B14F-4D97-AF65-F5344CB8AC3E}">
        <p14:creationId xmlns:p14="http://schemas.microsoft.com/office/powerpoint/2010/main" val="34658220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79</TotalTime>
  <Words>329</Words>
  <Application>Microsoft Office PowerPoint</Application>
  <PresentationFormat>Widescreen</PresentationFormat>
  <Paragraphs>84</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B C</dc:creator>
  <cp:lastModifiedBy>S B C</cp:lastModifiedBy>
  <cp:revision>7</cp:revision>
  <dcterms:created xsi:type="dcterms:W3CDTF">2024-10-05T09:15:19Z</dcterms:created>
  <dcterms:modified xsi:type="dcterms:W3CDTF">2024-10-07T10:35:44Z</dcterms:modified>
</cp:coreProperties>
</file>